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5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7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8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9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0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1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2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13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14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15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6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7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18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19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20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324" r:id="rId5"/>
    <p:sldId id="2341" r:id="rId6"/>
    <p:sldId id="2325" r:id="rId7"/>
    <p:sldId id="2326" r:id="rId8"/>
    <p:sldId id="270" r:id="rId9"/>
    <p:sldId id="2343" r:id="rId10"/>
    <p:sldId id="2344" r:id="rId11"/>
    <p:sldId id="2347" r:id="rId12"/>
    <p:sldId id="287" r:id="rId13"/>
    <p:sldId id="2382" r:id="rId14"/>
    <p:sldId id="2381" r:id="rId15"/>
    <p:sldId id="272" r:id="rId16"/>
    <p:sldId id="2380" r:id="rId17"/>
    <p:sldId id="278" r:id="rId18"/>
    <p:sldId id="2354" r:id="rId19"/>
    <p:sldId id="2355" r:id="rId20"/>
    <p:sldId id="2356" r:id="rId21"/>
    <p:sldId id="2361" r:id="rId22"/>
    <p:sldId id="2362" r:id="rId23"/>
    <p:sldId id="279" r:id="rId24"/>
    <p:sldId id="280" r:id="rId25"/>
    <p:sldId id="2376" r:id="rId26"/>
    <p:sldId id="281" r:id="rId27"/>
    <p:sldId id="2359" r:id="rId28"/>
    <p:sldId id="2378" r:id="rId29"/>
    <p:sldId id="2379" r:id="rId30"/>
    <p:sldId id="2348" r:id="rId31"/>
    <p:sldId id="2360" r:id="rId32"/>
    <p:sldId id="2377" r:id="rId33"/>
    <p:sldId id="288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7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slide" Target="../slides/slide19.xml"/><Relationship Id="rId4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slide" Target="../slides/slide20.xml"/><Relationship Id="rId4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slide" Target="../slides/slide21.xml"/><Relationship Id="rId4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5" Type="http://schemas.openxmlformats.org/officeDocument/2006/relationships/slide" Target="../slides/slide22.xml"/><Relationship Id="rId4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slide" Target="../slides/slide25.xml"/><Relationship Id="rId4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slide" Target="../slides/slide27.xml"/><Relationship Id="rId4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5" Type="http://schemas.openxmlformats.org/officeDocument/2006/relationships/slide" Target="../slides/slide28.xml"/><Relationship Id="rId4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5" Type="http://schemas.openxmlformats.org/officeDocument/2006/relationships/slide" Target="../slides/slide29.xml"/><Relationship Id="rId4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5" Type="http://schemas.openxmlformats.org/officeDocument/2006/relationships/slide" Target="../slides/slide30.xml"/><Relationship Id="rId4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5" Type="http://schemas.openxmlformats.org/officeDocument/2006/relationships/slide" Target="../slides/slide31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slide" Target="../slides/slide4.xml"/><Relationship Id="rId4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slide" Target="../slides/slide32.xml"/><Relationship Id="rId4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" Target="../slides/slide5.xml"/><Relationship Id="rId4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slide" Target="../slides/slide6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" Target="../slides/slide7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slide" Target="../slides/slide10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slide" Target="../slides/slide11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slide" Target="../slides/slide18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7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91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857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988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54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213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034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994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046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66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617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53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11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648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283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80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02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50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15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4.png"/><Relationship Id="rId5" Type="http://schemas.openxmlformats.org/officeDocument/2006/relationships/tags" Target="../tags/tag12.xml"/><Relationship Id="rId10" Type="http://schemas.openxmlformats.org/officeDocument/2006/relationships/image" Target="../media/image3.png"/><Relationship Id="rId4" Type="http://schemas.openxmlformats.org/officeDocument/2006/relationships/tags" Target="../tags/tag11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hyperlink" Target="http://39.104.72.189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-507440" y="-1"/>
            <a:ext cx="12708965" cy="7040880"/>
            <a:chOff x="-507440" y="-1"/>
            <a:chExt cx="12708965" cy="7040880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9525" y="0"/>
              <a:ext cx="12192000" cy="6858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507440" y="-1"/>
              <a:ext cx="3971810" cy="685800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477885" y="182879"/>
              <a:ext cx="3669468" cy="6858000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2019935" y="2827655"/>
            <a:ext cx="8171815" cy="1202690"/>
          </a:xfrm>
        </p:spPr>
        <p:txBody>
          <a:bodyPr lIns="90000" tIns="46800" rIns="90000" bIns="0" anchor="b" anchorCtr="0">
            <a:noAutofit/>
          </a:bodyPr>
          <a:lstStyle>
            <a:lvl1pPr algn="ctr">
              <a:defRPr sz="7200" spc="600" baseline="0">
                <a:solidFill>
                  <a:schemeClr val="accent1"/>
                </a:solidFill>
                <a:ea typeface="汉仪乐喵体W" panose="00020600040101010101" pitchFamily="18" charset="-122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12192635" cy="6496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zh-CN" altLang="en-US" sz="40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35" y="6626225"/>
            <a:ext cx="12192635" cy="231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zh-CN" altLang="en-US" sz="40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1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2612" y="1273445"/>
            <a:ext cx="10531188" cy="2323253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3894667"/>
            <a:ext cx="10531188" cy="2323253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C0969DF5-CE6F-460D-85D3-AC9F3B21A050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2023/7/21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F7F28AF-5BE0-4465-9148-1AC3FCF059D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9519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edg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>
        <p:wedg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动作按钮: 后退或前一项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29EE509-880B-56C8-A618-A5CFA670BFF5}"/>
              </a:ext>
            </a:extLst>
          </p:cNvPr>
          <p:cNvSpPr/>
          <p:nvPr userDrawn="1"/>
        </p:nvSpPr>
        <p:spPr>
          <a:xfrm>
            <a:off x="11042650" y="6513513"/>
            <a:ext cx="279400" cy="304800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动作按钮: 前进或下一项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6A26499-019D-9B82-D277-DB0C462D99FE}"/>
              </a:ext>
            </a:extLst>
          </p:cNvPr>
          <p:cNvSpPr/>
          <p:nvPr userDrawn="1"/>
        </p:nvSpPr>
        <p:spPr>
          <a:xfrm>
            <a:off x="11406188" y="6526213"/>
            <a:ext cx="269875" cy="279400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动作按钮: 结束 12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BDB8868A-9C94-7CDF-6E06-42D0291EE611}"/>
              </a:ext>
            </a:extLst>
          </p:cNvPr>
          <p:cNvSpPr/>
          <p:nvPr userDrawn="1"/>
        </p:nvSpPr>
        <p:spPr>
          <a:xfrm>
            <a:off x="11760200" y="6515100"/>
            <a:ext cx="254000" cy="301625"/>
          </a:xfrm>
          <a:prstGeom prst="actionButtonE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id="{AE75A84C-E237-35FB-AA49-05D3EF8A0BB5}"/>
              </a:ext>
            </a:extLst>
          </p:cNvPr>
          <p:cNvCxnSpPr/>
          <p:nvPr userDrawn="1"/>
        </p:nvCxnSpPr>
        <p:spPr>
          <a:xfrm>
            <a:off x="241300" y="406400"/>
            <a:ext cx="1170146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0">
            <a:hlinkClick r:id="rId2"/>
            <a:extLst>
              <a:ext uri="{FF2B5EF4-FFF2-40B4-BE49-F238E27FC236}">
                <a16:creationId xmlns:a16="http://schemas.microsoft.com/office/drawing/2014/main" id="{709A2357-1D8A-4ECD-20FA-5201451024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68000" y="98425"/>
            <a:ext cx="14144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b="1">
                <a:solidFill>
                  <a:srgbClr val="00B050"/>
                </a:solidFill>
              </a:rPr>
              <a:t>@《</a:t>
            </a:r>
            <a:r>
              <a:rPr lang="zh-CN" altLang="en-US" sz="1200" b="1">
                <a:solidFill>
                  <a:srgbClr val="00B050"/>
                </a:solidFill>
              </a:rPr>
              <a:t>创新设计</a:t>
            </a:r>
            <a:r>
              <a:rPr lang="en-US" altLang="zh-CN" sz="1200" b="1">
                <a:solidFill>
                  <a:srgbClr val="00B050"/>
                </a:solidFill>
              </a:rPr>
              <a:t>》</a:t>
            </a:r>
            <a:endParaRPr lang="zh-CN" altLang="en-US" sz="1200" b="1">
              <a:solidFill>
                <a:srgbClr val="00B050"/>
              </a:solidFill>
            </a:endParaRPr>
          </a:p>
        </p:txBody>
      </p:sp>
      <p:sp>
        <p:nvSpPr>
          <p:cNvPr id="9" name="燕尾形 8">
            <a:hlinkClick r:id="" action="ppaction://noaction"/>
            <a:extLst>
              <a:ext uri="{FF2B5EF4-FFF2-40B4-BE49-F238E27FC236}">
                <a16:creationId xmlns:a16="http://schemas.microsoft.com/office/drawing/2014/main" id="{2BF8FBCC-5E65-ABE9-5DA1-452961818C7C}"/>
              </a:ext>
            </a:extLst>
          </p:cNvPr>
          <p:cNvSpPr/>
          <p:nvPr userDrawn="1"/>
        </p:nvSpPr>
        <p:spPr>
          <a:xfrm>
            <a:off x="7802563" y="6496050"/>
            <a:ext cx="1366837" cy="315913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课堂互动</a:t>
            </a:r>
          </a:p>
        </p:txBody>
      </p:sp>
      <p:sp>
        <p:nvSpPr>
          <p:cNvPr id="10" name="燕尾形 9">
            <a:hlinkClick r:id="rId3" action="ppaction://hlinksldjump"/>
            <a:extLst>
              <a:ext uri="{FF2B5EF4-FFF2-40B4-BE49-F238E27FC236}">
                <a16:creationId xmlns:a16="http://schemas.microsoft.com/office/drawing/2014/main" id="{FC523106-BACB-1E79-1A44-A7FBD1A0BC2E}"/>
              </a:ext>
            </a:extLst>
          </p:cNvPr>
          <p:cNvSpPr/>
          <p:nvPr userDrawn="1"/>
        </p:nvSpPr>
        <p:spPr>
          <a:xfrm>
            <a:off x="6162675" y="6505575"/>
            <a:ext cx="1368425" cy="315913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课前预习</a:t>
            </a:r>
          </a:p>
        </p:txBody>
      </p:sp>
      <p:sp>
        <p:nvSpPr>
          <p:cNvPr id="11" name="燕尾形 10">
            <a:hlinkClick r:id="" action="ppaction://noaction"/>
            <a:extLst>
              <a:ext uri="{FF2B5EF4-FFF2-40B4-BE49-F238E27FC236}">
                <a16:creationId xmlns:a16="http://schemas.microsoft.com/office/drawing/2014/main" id="{5F93F6BF-BC54-6F28-D956-F86FB7B622FE}"/>
              </a:ext>
            </a:extLst>
          </p:cNvPr>
          <p:cNvSpPr/>
          <p:nvPr userDrawn="1"/>
        </p:nvSpPr>
        <p:spPr>
          <a:xfrm>
            <a:off x="9378950" y="6505575"/>
            <a:ext cx="1368425" cy="315913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素养达成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41540" y="534838"/>
            <a:ext cx="11701077" cy="59119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8443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170656" y="6247534"/>
            <a:ext cx="457200" cy="385762"/>
            <a:chOff x="11603831" y="190501"/>
            <a:chExt cx="457200" cy="385762"/>
          </a:xfrm>
        </p:grpSpPr>
        <p:sp>
          <p:nvSpPr>
            <p:cNvPr id="14" name="平行四边形 13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603831" y="190501"/>
              <a:ext cx="409574" cy="385762"/>
            </a:xfrm>
            <a:prstGeom prst="parallelogram">
              <a:avLst>
                <a:gd name="adj" fmla="val 5457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14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1830050" y="242887"/>
              <a:ext cx="230981" cy="200025"/>
            </a:xfrm>
            <a:prstGeom prst="parallelogram">
              <a:avLst>
                <a:gd name="adj" fmla="val 5457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11580871" y="6247534"/>
            <a:ext cx="427058" cy="450056"/>
            <a:chOff x="146822" y="159544"/>
            <a:chExt cx="427058" cy="450056"/>
          </a:xfrm>
        </p:grpSpPr>
        <p:sp>
          <p:nvSpPr>
            <p:cNvPr id="12" name="平行四边形 11"/>
            <p:cNvSpPr/>
            <p:nvPr userDrawn="1">
              <p:custDataLst>
                <p:tags r:id="rId4"/>
              </p:custDataLst>
            </p:nvPr>
          </p:nvSpPr>
          <p:spPr>
            <a:xfrm flipH="1">
              <a:off x="146822" y="239744"/>
              <a:ext cx="381815" cy="369856"/>
            </a:xfrm>
            <a:prstGeom prst="parallelogram">
              <a:avLst>
                <a:gd name="adj" fmla="val 5264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平行四边形 12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202406" y="159544"/>
              <a:ext cx="371474" cy="346388"/>
            </a:xfrm>
            <a:prstGeom prst="parallelogram">
              <a:avLst>
                <a:gd name="adj" fmla="val 5457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圆角矩形 1"/>
          <p:cNvSpPr/>
          <p:nvPr userDrawn="1">
            <p:custDataLst>
              <p:tags r:id="rId3"/>
            </p:custDataLst>
          </p:nvPr>
        </p:nvSpPr>
        <p:spPr>
          <a:xfrm>
            <a:off x="216535" y="180340"/>
            <a:ext cx="3038475" cy="447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b="1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全称量词与存在量词</a:t>
            </a:r>
          </a:p>
        </p:txBody>
      </p:sp>
    </p:spTree>
    <p:extLst>
      <p:ext uri="{BB962C8B-B14F-4D97-AF65-F5344CB8AC3E}">
        <p14:creationId xmlns:p14="http://schemas.microsoft.com/office/powerpoint/2010/main" val="25265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5.xml"/><Relationship Id="rId17" Type="http://schemas.openxmlformats.org/officeDocument/2006/relationships/image" Target="file:///D:\qq&#25991;&#20214;\712321467\Image\C2C\Image2\%7b75232B38-A165-1FB7-499C-2E1C792CACB5%7d.png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Relationship Id="rId14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1073743875" descr="学科网 zxxk.com"/>
          <p:cNvPicPr>
            <a:picLocks noChangeAspect="1"/>
          </p:cNvPicPr>
          <p:nvPr/>
        </p:nvPicPr>
        <p:blipFill>
          <a:blip r:embed="rId16" r:link="rId17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7" r:id="rId6"/>
    <p:sldLayoutId id="2147483658" r:id="rId7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10" Type="http://schemas.openxmlformats.org/officeDocument/2006/relationships/notesSlide" Target="../notesSlides/notesSlide8.xml"/><Relationship Id="rId4" Type="http://schemas.openxmlformats.org/officeDocument/2006/relationships/tags" Target="../tags/tag78.xml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9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10" Type="http://schemas.openxmlformats.org/officeDocument/2006/relationships/image" Target="../media/image28.wmf"/><Relationship Id="rId4" Type="http://schemas.openxmlformats.org/officeDocument/2006/relationships/tags" Target="../tags/tag92.xml"/><Relationship Id="rId9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notesSlide" Target="../notesSlides/notesSlide9.xml"/><Relationship Id="rId26" Type="http://schemas.openxmlformats.org/officeDocument/2006/relationships/oleObject" Target="../embeddings/oleObject11.bin"/><Relationship Id="rId3" Type="http://schemas.openxmlformats.org/officeDocument/2006/relationships/tags" Target="../tags/tag97.xml"/><Relationship Id="rId21" Type="http://schemas.openxmlformats.org/officeDocument/2006/relationships/image" Target="../media/image30.wmf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2.wmf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oleObject" Target="../embeddings/oleObject8.bin"/><Relationship Id="rId29" Type="http://schemas.openxmlformats.org/officeDocument/2006/relationships/image" Target="../media/image34.wmf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oleObject" Target="../embeddings/oleObject10.bin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image" Target="../media/image31.wmf"/><Relationship Id="rId28" Type="http://schemas.openxmlformats.org/officeDocument/2006/relationships/oleObject" Target="../embeddings/oleObject12.bin"/><Relationship Id="rId10" Type="http://schemas.openxmlformats.org/officeDocument/2006/relationships/tags" Target="../tags/tag104.xml"/><Relationship Id="rId19" Type="http://schemas.openxmlformats.org/officeDocument/2006/relationships/image" Target="../media/image29.pn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notesSlide" Target="../notesSlides/notesSlide10.xml"/><Relationship Id="rId18" Type="http://schemas.openxmlformats.org/officeDocument/2006/relationships/oleObject" Target="../embeddings/oleObject15.bin"/><Relationship Id="rId3" Type="http://schemas.openxmlformats.org/officeDocument/2006/relationships/tags" Target="../tags/tag116.xml"/><Relationship Id="rId21" Type="http://schemas.openxmlformats.org/officeDocument/2006/relationships/image" Target="../media/image38.wmf"/><Relationship Id="rId7" Type="http://schemas.openxmlformats.org/officeDocument/2006/relationships/tags" Target="../tags/tag12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6.wmf"/><Relationship Id="rId2" Type="http://schemas.openxmlformats.org/officeDocument/2006/relationships/tags" Target="../tags/tag115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5" Type="http://schemas.openxmlformats.org/officeDocument/2006/relationships/tags" Target="../tags/tag118.xml"/><Relationship Id="rId15" Type="http://schemas.openxmlformats.org/officeDocument/2006/relationships/image" Target="../media/image35.wmf"/><Relationship Id="rId23" Type="http://schemas.openxmlformats.org/officeDocument/2006/relationships/image" Target="../media/image39.wmf"/><Relationship Id="rId10" Type="http://schemas.openxmlformats.org/officeDocument/2006/relationships/tags" Target="../tags/tag123.xml"/><Relationship Id="rId19" Type="http://schemas.openxmlformats.org/officeDocument/2006/relationships/image" Target="../media/image37.wmf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38.wmf"/><Relationship Id="rId3" Type="http://schemas.openxmlformats.org/officeDocument/2006/relationships/tags" Target="../tags/tag130.xml"/><Relationship Id="rId21" Type="http://schemas.openxmlformats.org/officeDocument/2006/relationships/oleObject" Target="../embeddings/oleObject22.bin"/><Relationship Id="rId7" Type="http://schemas.openxmlformats.org/officeDocument/2006/relationships/tags" Target="../tags/tag134.xml"/><Relationship Id="rId12" Type="http://schemas.openxmlformats.org/officeDocument/2006/relationships/notesSlide" Target="../notesSlides/notesSlide11.xml"/><Relationship Id="rId17" Type="http://schemas.openxmlformats.org/officeDocument/2006/relationships/oleObject" Target="../embeddings/oleObject20.bin"/><Relationship Id="rId2" Type="http://schemas.openxmlformats.org/officeDocument/2006/relationships/tags" Target="../tags/tag129.xml"/><Relationship Id="rId16" Type="http://schemas.openxmlformats.org/officeDocument/2006/relationships/image" Target="../media/image41.wmf"/><Relationship Id="rId20" Type="http://schemas.openxmlformats.org/officeDocument/2006/relationships/image" Target="../media/image42.wmf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4.wmf"/><Relationship Id="rId5" Type="http://schemas.openxmlformats.org/officeDocument/2006/relationships/tags" Target="../tags/tag132.xml"/><Relationship Id="rId15" Type="http://schemas.openxmlformats.org/officeDocument/2006/relationships/oleObject" Target="../embeddings/oleObject19.bin"/><Relationship Id="rId23" Type="http://schemas.openxmlformats.org/officeDocument/2006/relationships/oleObject" Target="../embeddings/oleObject23.bin"/><Relationship Id="rId10" Type="http://schemas.openxmlformats.org/officeDocument/2006/relationships/tags" Target="../tags/tag137.xml"/><Relationship Id="rId19" Type="http://schemas.openxmlformats.org/officeDocument/2006/relationships/oleObject" Target="../embeddings/oleObject21.bin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../media/image40.wmf"/><Relationship Id="rId22" Type="http://schemas.openxmlformats.org/officeDocument/2006/relationships/image" Target="../media/image43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48.wmf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27.bin"/><Relationship Id="rId2" Type="http://schemas.openxmlformats.org/officeDocument/2006/relationships/tags" Target="../tags/tag142.xml"/><Relationship Id="rId16" Type="http://schemas.openxmlformats.org/officeDocument/2006/relationships/image" Target="../media/image47.wmf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oleObject" Target="../embeddings/oleObject24.bin"/><Relationship Id="rId5" Type="http://schemas.openxmlformats.org/officeDocument/2006/relationships/tags" Target="../tags/tag145.xml"/><Relationship Id="rId15" Type="http://schemas.openxmlformats.org/officeDocument/2006/relationships/oleObject" Target="../embeddings/oleObject26.bin"/><Relationship Id="rId10" Type="http://schemas.openxmlformats.org/officeDocument/2006/relationships/notesSlide" Target="../notesSlides/notesSlide12.xml"/><Relationship Id="rId4" Type="http://schemas.openxmlformats.org/officeDocument/2006/relationships/tags" Target="../tags/tag14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../media/image49.wmf"/><Relationship Id="rId18" Type="http://schemas.openxmlformats.org/officeDocument/2006/relationships/oleObject" Target="../embeddings/oleObject31.bin"/><Relationship Id="rId3" Type="http://schemas.openxmlformats.org/officeDocument/2006/relationships/tags" Target="../tags/tag154.xml"/><Relationship Id="rId21" Type="http://schemas.openxmlformats.org/officeDocument/2006/relationships/image" Target="../media/image48.wmf"/><Relationship Id="rId7" Type="http://schemas.openxmlformats.org/officeDocument/2006/relationships/tags" Target="../tags/tag158.xml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46.wmf"/><Relationship Id="rId2" Type="http://schemas.openxmlformats.org/officeDocument/2006/relationships/tags" Target="../tags/tag153.xml"/><Relationship Id="rId16" Type="http://schemas.openxmlformats.org/officeDocument/2006/relationships/oleObject" Target="../embeddings/oleObject30.bin"/><Relationship Id="rId20" Type="http://schemas.openxmlformats.org/officeDocument/2006/relationships/oleObject" Target="../embeddings/oleObject32.bin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156.xml"/><Relationship Id="rId15" Type="http://schemas.openxmlformats.org/officeDocument/2006/relationships/image" Target="../media/image50.wmf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1.wmf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oleObject" Target="../embeddings/oleObject2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16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5.wmf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oleObject" Target="../embeddings/oleObject37.bin"/><Relationship Id="rId5" Type="http://schemas.openxmlformats.org/officeDocument/2006/relationships/tags" Target="../tags/tag168.xml"/><Relationship Id="rId10" Type="http://schemas.openxmlformats.org/officeDocument/2006/relationships/image" Target="../media/image54.wmf"/><Relationship Id="rId4" Type="http://schemas.openxmlformats.org/officeDocument/2006/relationships/tags" Target="../tags/tag167.xml"/><Relationship Id="rId9" Type="http://schemas.openxmlformats.org/officeDocument/2006/relationships/oleObject" Target="../embeddings/oleObject3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58.png"/><Relationship Id="rId5" Type="http://schemas.openxmlformats.org/officeDocument/2006/relationships/tags" Target="../tags/tag174.xml"/><Relationship Id="rId4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590.png"/><Relationship Id="rId5" Type="http://schemas.openxmlformats.org/officeDocument/2006/relationships/tags" Target="../tags/tag179.xml"/><Relationship Id="rId4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oleObject" Target="../embeddings/oleObject40.bin"/><Relationship Id="rId3" Type="http://schemas.openxmlformats.org/officeDocument/2006/relationships/tags" Target="../tags/tag18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2.wmf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oleObject" Target="../embeddings/oleObject39.bin"/><Relationship Id="rId5" Type="http://schemas.openxmlformats.org/officeDocument/2006/relationships/tags" Target="../tags/tag187.xml"/><Relationship Id="rId10" Type="http://schemas.openxmlformats.org/officeDocument/2006/relationships/image" Target="../media/image61.wmf"/><Relationship Id="rId4" Type="http://schemas.openxmlformats.org/officeDocument/2006/relationships/tags" Target="../tags/tag186.xml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63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tags" Target="../tags/tag194.xml"/><Relationship Id="rId7" Type="http://schemas.openxmlformats.org/officeDocument/2006/relationships/image" Target="../media/image600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tags" Target="../tags/tag193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7" Type="http://schemas.openxmlformats.org/officeDocument/2006/relationships/image" Target="../media/image65.wmf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oleObject" Target="../embeddings/oleObject42.bin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4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image" Target="../media/image6.wmf"/><Relationship Id="rId4" Type="http://schemas.openxmlformats.org/officeDocument/2006/relationships/tags" Target="../tags/tag28.xml"/><Relationship Id="rId9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oleObject" Target="../embeddings/oleObject3.bin"/><Relationship Id="rId3" Type="http://schemas.openxmlformats.org/officeDocument/2006/relationships/tags" Target="../tags/tag36.xml"/><Relationship Id="rId21" Type="http://schemas.openxmlformats.org/officeDocument/2006/relationships/image" Target="../media/image9.wmf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image" Target="../media/image7.wmf"/><Relationship Id="rId25" Type="http://schemas.openxmlformats.org/officeDocument/2006/relationships/image" Target="../media/image11.wmf"/><Relationship Id="rId2" Type="http://schemas.openxmlformats.org/officeDocument/2006/relationships/tags" Target="../tags/tag35.xml"/><Relationship Id="rId16" Type="http://schemas.openxmlformats.org/officeDocument/2006/relationships/oleObject" Target="../embeddings/oleObject2.bin"/><Relationship Id="rId20" Type="http://schemas.openxmlformats.org/officeDocument/2006/relationships/oleObject" Target="../embeddings/oleObject4.bin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oleObject" Target="../embeddings/oleObject6.bin"/><Relationship Id="rId5" Type="http://schemas.openxmlformats.org/officeDocument/2006/relationships/tags" Target="../tags/tag38.xml"/><Relationship Id="rId15" Type="http://schemas.openxmlformats.org/officeDocument/2006/relationships/notesSlide" Target="../notesSlides/notesSlide3.xml"/><Relationship Id="rId23" Type="http://schemas.openxmlformats.org/officeDocument/2006/relationships/image" Target="../media/image10.wmf"/><Relationship Id="rId10" Type="http://schemas.openxmlformats.org/officeDocument/2006/relationships/tags" Target="../tags/tag43.xml"/><Relationship Id="rId19" Type="http://schemas.openxmlformats.org/officeDocument/2006/relationships/image" Target="../media/image8.wmf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slideLayout" Target="../slideLayouts/slideLayout2.xml"/><Relationship Id="rId22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14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章引言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655320"/>
            <a:ext cx="12260580" cy="56553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711200" fontAlgn="auto">
              <a:lnSpc>
                <a:spcPct val="130000"/>
              </a:lnSpc>
            </a:pPr>
            <a:r>
              <a:rPr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相等关系和不等关系是数学中最基本的数量关系</a:t>
            </a: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，我们可以利用相等关系、不等关系构建方程、不等式，再通过方程、不等式解决数学内外的各种问题。在初中，我们已学过一次函数与方程、不等式，还学过二次函数与一元二次方程，知道方程 (</a:t>
            </a:r>
            <a:r>
              <a:rPr sz="24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</a:t>
            </a: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24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不等式与函数之间具有内在联系，可以用函数的观点把它们统起来，这是数学知识的联系性与整体性的体现</a:t>
            </a: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</a:p>
          <a:p>
            <a:pPr indent="711200" fontAlgn="auto">
              <a:lnSpc>
                <a:spcPct val="130000"/>
              </a:lnSpc>
            </a:pP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本章将在初中学习的基础上，通过具体实例</a:t>
            </a:r>
            <a:r>
              <a:rPr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理解不等式</a:t>
            </a: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认识不等关系和不等式的意义与价值</a:t>
            </a: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;在梳理等式性质的基础上，通过类比，研究</a:t>
            </a:r>
            <a:r>
              <a:rPr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不等式的性质</a:t>
            </a: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，并利用这些性质研究一类</a:t>
            </a:r>
            <a:r>
              <a:rPr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重要不等式</a:t>
            </a: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  <a:r>
              <a:rPr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基本不等式</a:t>
            </a: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;通过从实际情境中抽象</a:t>
            </a:r>
            <a:r>
              <a:rPr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一元二次不等式</a:t>
            </a: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过程，了解一元二次不等式的现实意义，理解一元二次不等式的概念，并像利用一次函数、方程和不等式的关系解决一元一次不等式的问题那样，利用二次函数、方程和不等式的关系解决一元二次不等式的有关问题，从而进一步体会用</a:t>
            </a:r>
            <a:r>
              <a:rPr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函数观点</a:t>
            </a: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统一方程和不等式的数学思想方法.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14630" y="2541270"/>
            <a:ext cx="48304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作差法比较大小的基本步骤：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81050" y="3155950"/>
            <a:ext cx="9985375" cy="2676525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en-US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作差：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对要比较大小的两个数(或式子)作差；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en-US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变形：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对差进行变形(因式分解、通分、配方等)；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判断符号：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</a:rPr>
              <a:t>结合变形的结果及题设条件判断差的符号；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作出结论．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214630" y="709930"/>
            <a:ext cx="11447145" cy="177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fontAlgn="auto">
              <a:lnSpc>
                <a:spcPct val="130000"/>
              </a:lnSpc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这种比较大小的方法通常称为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作差比较法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．</a:t>
            </a:r>
          </a:p>
          <a:p>
            <a:pPr marL="0" indent="0" algn="l" fontAlgn="auto">
              <a:lnSpc>
                <a:spcPct val="130000"/>
              </a:lnSpc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其思维过程：作差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→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变形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→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判断符号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→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作出结论，</a:t>
            </a:r>
          </a:p>
          <a:p>
            <a:pPr marL="0" indent="0" algn="l" fontAlgn="auto">
              <a:lnSpc>
                <a:spcPct val="130000"/>
              </a:lnSpc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其中变形是判断符号的前提．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EF59F7-82B6-C479-C381-C14CFFBCB643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例题巩固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07947" y="927404"/>
            <a:ext cx="7013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比较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en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e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+2</a:t>
            </a:r>
            <a:r>
              <a:rPr lang="en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)(</a:t>
            </a:r>
            <a:r>
              <a:rPr lang="en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3</a:t>
            </a:r>
            <a:r>
              <a:rPr lang="en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en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en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)(</a:t>
            </a:r>
            <a:r>
              <a:rPr lang="en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</a:t>
            </a:r>
            <a:r>
              <a:rPr lang="en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的大小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．</a:t>
            </a:r>
            <a:endParaRPr lang="zh-CN" altLang="en-US" sz="28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307947" y="1535734"/>
            <a:ext cx="6441440" cy="2676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 解析   因为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+2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)-(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         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  =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baseline="300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+5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+6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)-(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baseline="300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+5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+4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            = 2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&gt; 0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    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所以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+2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+3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+1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+4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</a:t>
            </a:r>
            <a:r>
              <a:rPr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320675" y="4196080"/>
            <a:ext cx="11722100" cy="12109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 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   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这里，我们借助多项式减法运算，得出一个明显大于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0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的数（式）</a:t>
            </a:r>
            <a:r>
              <a:rPr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</a:p>
          <a:p>
            <a:pPr algn="l" fontAlgn="auto">
              <a:lnSpc>
                <a:spcPct val="13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这是解决不等式问题的常用方法</a:t>
            </a:r>
            <a:r>
              <a:rPr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6995795" y="1780540"/>
            <a:ext cx="1052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作差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995795" y="2424430"/>
            <a:ext cx="1052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变形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995795" y="3068320"/>
            <a:ext cx="1917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判断符号</a:t>
            </a: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6995795" y="3712210"/>
            <a:ext cx="1917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作出结论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222B65-EE25-665B-7166-F506F294AE96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例题巩固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8805" y="1144707"/>
                <a:ext cx="10768965" cy="462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变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3-1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已知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≤1</m:t>
                    </m:r>
                  </m:oMath>
                </a14:m>
                <a:r>
                  <a:rPr 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比较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</m:t>
                    </m:r>
                  </m:oMath>
                </a14:m>
                <a:r>
                  <a:rPr 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的大小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.</a:t>
                </a:r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5" y="1144707"/>
                <a:ext cx="10768965" cy="462499"/>
              </a:xfrm>
              <a:prstGeom prst="rect">
                <a:avLst/>
              </a:prstGeom>
              <a:blipFill>
                <a:blip r:embed="rId3"/>
                <a:stretch>
                  <a:fillRect l="-942" t="-13514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0AC2AB0F-4DA0-6E63-4D23-690415C0CAF1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例题巩固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583359C-83C7-EB71-300F-377EE8C2AA1D}"/>
                  </a:ext>
                </a:extLst>
              </p:cNvPr>
              <p:cNvSpPr txBox="1"/>
              <p:nvPr/>
            </p:nvSpPr>
            <p:spPr>
              <a:xfrm>
                <a:off x="598805" y="1736725"/>
                <a:ext cx="10838180" cy="3375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解：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−(3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+1)=(3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)+(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</m:t>
                    </m:r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−1)+(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−1)=(3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+1)(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−1).</m:t>
                    </m:r>
                  </m:oMath>
                </a14:m>
                <a:r>
                  <a:rPr lang="en-US" altLang="zh-CN" sz="2400" b="1" i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 </a:t>
                </a:r>
              </a:p>
              <a:p>
                <a:pPr>
                  <a:lnSpc>
                    <a:spcPct val="17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≤1</m:t>
                    </m:r>
                  </m:oMath>
                </a14:m>
                <a:r>
                  <a:rPr lang="zh-CN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−1≤0</m:t>
                    </m:r>
                  </m:oMath>
                </a14:m>
                <a:r>
                  <a:rPr lang="zh-CN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，而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+1&gt;0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，</m:t>
                    </m:r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∴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(3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+1)(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−1)≤0.</m:t>
                    </m:r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zh-CN" sz="2400" b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583359C-83C7-EB71-300F-377EE8C2A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5" y="1736725"/>
                <a:ext cx="10838180" cy="3375660"/>
              </a:xfrm>
              <a:prstGeom prst="rect">
                <a:avLst/>
              </a:prstGeom>
              <a:blipFill>
                <a:blip r:embed="rId4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8805" y="1144707"/>
                <a:ext cx="10768965" cy="462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变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3-2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已知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𝑅</m:t>
                    </m:r>
                  </m:oMath>
                </a14:m>
                <a:r>
                  <a:rPr 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比较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</m:t>
                    </m:r>
                  </m:oMath>
                </a14:m>
                <a:r>
                  <a:rPr 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的大小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.</a:t>
                </a:r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5" y="1144707"/>
                <a:ext cx="10768965" cy="462499"/>
              </a:xfrm>
              <a:prstGeom prst="rect">
                <a:avLst/>
              </a:prstGeom>
              <a:blipFill>
                <a:blip r:embed="rId3"/>
                <a:stretch>
                  <a:fillRect l="-942" t="-13514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0AC2AB0F-4DA0-6E63-4D23-690415C0CAF1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例题巩固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E97378-134F-6F02-7F89-F4FFA5EC20ED}"/>
                  </a:ext>
                </a:extLst>
              </p:cNvPr>
              <p:cNvSpPr txBox="1"/>
              <p:nvPr/>
            </p:nvSpPr>
            <p:spPr>
              <a:xfrm>
                <a:off x="598805" y="1457433"/>
                <a:ext cx="10838180" cy="3630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解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−(3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+1)=(3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)+(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</m:t>
                    </m:r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−1)+(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−1)=(3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+1)(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−1).</m:t>
                    </m:r>
                  </m:oMath>
                </a14:m>
                <a:r>
                  <a:rPr lang="en-US" altLang="zh-CN" sz="2400" b="1" i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 </a:t>
                </a:r>
              </a:p>
              <a:p>
                <a:pPr>
                  <a:lnSpc>
                    <a:spcPct val="16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+1&gt;0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𝑅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上恒成立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.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∴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−1&gt;0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&gt;1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(3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+1)(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−1)&gt;0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，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此时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&gt;3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+1.</m:t>
                    </m:r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−1=0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=1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(3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+1)(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−1)=0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，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此时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=3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+1.</m:t>
                    </m:r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−1&gt;0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&gt;1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(3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+1)(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−1)&gt;0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，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此时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&gt;3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+1.</m:t>
                    </m:r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E97378-134F-6F02-7F89-F4FFA5EC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5" y="1457433"/>
                <a:ext cx="10838180" cy="3630738"/>
              </a:xfrm>
              <a:prstGeom prst="rect">
                <a:avLst/>
              </a:prstGeom>
              <a:blipFill>
                <a:blip r:embed="rId4"/>
                <a:stretch>
                  <a:fillRect l="-844" b="-2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68503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8805" y="1144707"/>
                <a:ext cx="10768965" cy="462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变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3-3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比较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2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+5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+3</m:t>
                    </m:r>
                  </m:oMath>
                </a14:m>
                <a:r>
                  <a:rPr 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+4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+2</m:t>
                    </m:r>
                  </m:oMath>
                </a14:m>
                <a:r>
                  <a:rPr 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的大小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.</a:t>
                </a:r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5" y="1144707"/>
                <a:ext cx="10768965" cy="462499"/>
              </a:xfrm>
              <a:prstGeom prst="rect">
                <a:avLst/>
              </a:prstGeom>
              <a:blipFill>
                <a:blip r:embed="rId3"/>
                <a:stretch>
                  <a:fillRect l="-942" t="-13514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98805" y="1562537"/>
                <a:ext cx="10838180" cy="3919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zh-CN" altLang="en-US" sz="2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解</a:t>
                </a:r>
                <a:r>
                  <a:rPr lang="en-US" altLang="zh-CN" sz="2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(2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+5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+3)−(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+4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+2)=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+1=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宋体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宋体" pitchFamily="2" charset="-122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4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.</m:t>
                    </m:r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宋体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宋体" pitchFamily="2" charset="-122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≥0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，</m:t>
                    </m:r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宋体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宋体" pitchFamily="2" charset="-122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4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≥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4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&gt;0.</m:t>
                    </m:r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∴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(2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+5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+3)−(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+4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+2)&gt;0</m:t>
                    </m:r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2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+5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+3&gt;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+4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+2.</m:t>
                    </m:r>
                  </m:oMath>
                </a14:m>
                <a:endParaRPr lang="zh-CN" altLang="en-US" sz="24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5" y="1562537"/>
                <a:ext cx="10838180" cy="3919086"/>
              </a:xfrm>
              <a:prstGeom prst="rect">
                <a:avLst/>
              </a:prstGeom>
              <a:blipFill>
                <a:blip r:embed="rId4"/>
                <a:stretch>
                  <a:fillRect l="-844" b="-2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0AC2AB0F-4DA0-6E63-4D23-690415C0CAF1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例题巩固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176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重要不等式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9515" t="13382" r="9437" b="68906"/>
          <a:stretch>
            <a:fillRect/>
          </a:stretch>
        </p:blipFill>
        <p:spPr>
          <a:xfrm>
            <a:off x="-288925" y="502920"/>
            <a:ext cx="9545320" cy="2926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061" t="31743" r="10100" b="51820"/>
          <a:stretch>
            <a:fillRect/>
          </a:stretch>
        </p:blipFill>
        <p:spPr>
          <a:xfrm>
            <a:off x="8947150" y="502920"/>
            <a:ext cx="3404870" cy="4166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3244850"/>
            <a:ext cx="90665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由于正方形ABCD的面积大于4个直角三角形的面积和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E8C4DD-2FA8-F777-FAE9-64277084A7E3}"/>
                  </a:ext>
                </a:extLst>
              </p:cNvPr>
              <p:cNvSpPr txBox="1"/>
              <p:nvPr/>
            </p:nvSpPr>
            <p:spPr>
              <a:xfrm>
                <a:off x="900836" y="3873936"/>
                <a:ext cx="63219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  <a:ea typeface="宋体" pitchFamily="2" charset="-122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  <a:ea typeface="宋体" pitchFamily="2" charset="-122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/>
                          <a:ea typeface="宋体" pitchFamily="2" charset="-122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  <a:ea typeface="宋体" pitchFamily="2" charset="-122"/>
                              <a:cs typeface="Cambria Math" panose="02040503050406030204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/>
                              <a:ea typeface="宋体" pitchFamily="2" charset="-122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/>
                          <a:ea typeface="宋体" pitchFamily="2" charset="-122"/>
                          <a:cs typeface="Cambria Math" panose="02040503050406030204" charset="0"/>
                        </a:rPr>
                        <m:t>&gt;2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/>
                          <a:ea typeface="宋体" pitchFamily="2" charset="-122"/>
                          <a:cs typeface="Cambria Math" panose="02040503050406030204" charset="0"/>
                        </a:rPr>
                        <m:t>𝑎𝑏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/>
                          <a:ea typeface="宋体" pitchFamily="2" charset="-122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E8C4DD-2FA8-F777-FAE9-64277084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6" y="3873936"/>
                <a:ext cx="632197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重要不等式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2AFCC2F-C116-3028-B1C9-28C9891ECEE3}"/>
                  </a:ext>
                </a:extLst>
              </p:cNvPr>
              <p:cNvSpPr txBox="1"/>
              <p:nvPr/>
            </p:nvSpPr>
            <p:spPr>
              <a:xfrm>
                <a:off x="444500" y="800735"/>
                <a:ext cx="11140440" cy="5015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当直角三角形变为等腰直角三角形，即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𝑏</m:t>
                    </m:r>
                  </m:oMath>
                </a14:m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时，正方形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𝐸𝐹𝐺𝐻</m:t>
                    </m:r>
                  </m:oMath>
                </a14:m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缩为一个点，这时有：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=2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.</m:t>
                    </m:r>
                  </m:oMath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于是就有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≥2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.</m:t>
                    </m:r>
                  </m:oMath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一般地，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，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𝑅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≥2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𝑎𝑏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𝑏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时，等号成立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事实上，利用完全平方公式，得：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−2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𝑎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𝑏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.</m:t>
                    </m:r>
                  </m:oMath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，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𝑅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𝑎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𝑏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≥0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𝑏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时，等号成立，所以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−2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≥0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因此，由两个实数大小关系的基本事实，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≥2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𝑎𝑏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𝑏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时，等号成立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2AFCC2F-C116-3028-B1C9-28C9891E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800735"/>
                <a:ext cx="11140440" cy="5015668"/>
              </a:xfrm>
              <a:prstGeom prst="rect">
                <a:avLst/>
              </a:prstGeom>
              <a:blipFill>
                <a:blip r:embed="rId2"/>
                <a:stretch>
                  <a:fillRect l="-876" b="-1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8B0019CB-A13D-C2D5-DD3A-BF9BBB8B7A94}"/>
              </a:ext>
            </a:extLst>
          </p:cNvPr>
          <p:cNvGrpSpPr/>
          <p:nvPr/>
        </p:nvGrpSpPr>
        <p:grpSpPr>
          <a:xfrm>
            <a:off x="9793605" y="3785870"/>
            <a:ext cx="1737995" cy="1600200"/>
            <a:chOff x="15581" y="6650"/>
            <a:chExt cx="2737" cy="252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3E3042E-235A-64DB-F191-F0F65A6E4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26" y="6650"/>
              <a:ext cx="2592" cy="252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D986A36-1D41-AB6A-9F3C-21C60E39E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1" y="6650"/>
              <a:ext cx="720" cy="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310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5528441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等式的性质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852" t="27510" r="10944" b="61474"/>
          <a:stretch>
            <a:fillRect/>
          </a:stretch>
        </p:blipFill>
        <p:spPr>
          <a:xfrm>
            <a:off x="-168126" y="545264"/>
            <a:ext cx="11384915" cy="21939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19F2CBC-E168-C278-653A-798472B32CF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6348" y="2386950"/>
            <a:ext cx="3738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等式有下面的基本性质</a:t>
            </a:r>
            <a:endParaRPr lang="zh-CN" altLang="en-US" sz="280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6EB2CD3-2890-F415-A05A-14AA581976C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88595" y="2826385"/>
            <a:ext cx="7299960" cy="3551555"/>
            <a:chOff x="1673" y="1803"/>
            <a:chExt cx="11496" cy="5593"/>
          </a:xfrm>
        </p:grpSpPr>
        <p:sp>
          <p:nvSpPr>
            <p:cNvPr id="16" name="矩形 10">
              <a:extLst>
                <a:ext uri="{FF2B5EF4-FFF2-40B4-BE49-F238E27FC236}">
                  <a16:creationId xmlns:a16="http://schemas.microsoft.com/office/drawing/2014/main" id="{B6B6BDCB-15E0-7291-0316-6D65E6ACC5A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673" y="1803"/>
              <a:ext cx="11496" cy="5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rgbClr val="00B0F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性质</a:t>
              </a:r>
              <a:r>
                <a:rPr lang="en-US" altLang="zh-CN" sz="2800">
                  <a:solidFill>
                    <a:srgbClr val="00B0F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1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</a:t>
              </a:r>
              <a:r>
                <a:rPr lang="zh-CN" altLang="en-US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如果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=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,</a:t>
              </a:r>
              <a:r>
                <a:rPr lang="zh-CN" altLang="en-US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那么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=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;</a:t>
              </a:r>
              <a:r>
                <a:rPr lang="zh-CN" altLang="en-US" sz="280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（对称性）</a:t>
              </a:r>
              <a:b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</a:br>
              <a:r>
                <a:rPr lang="zh-CN" altLang="en-US" sz="2800">
                  <a:solidFill>
                    <a:srgbClr val="00B0F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性质</a:t>
              </a:r>
              <a:r>
                <a:rPr lang="en-US" altLang="zh-CN" sz="2800">
                  <a:solidFill>
                    <a:srgbClr val="00B0F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</a:t>
              </a:r>
              <a:r>
                <a:rPr lang="zh-CN" altLang="en-US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如果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=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,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=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c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,</a:t>
              </a:r>
              <a:r>
                <a:rPr lang="zh-CN" altLang="en-US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那么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=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c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;</a:t>
              </a:r>
              <a:r>
                <a:rPr lang="zh-CN" altLang="en-US" sz="280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（传递性）</a:t>
              </a:r>
              <a:endPara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rgbClr val="00B0F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性质</a:t>
              </a:r>
              <a:r>
                <a:rPr lang="en-US" altLang="zh-CN" sz="2800">
                  <a:solidFill>
                    <a:srgbClr val="00B0F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3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</a:t>
              </a:r>
              <a:r>
                <a:rPr lang="zh-CN" altLang="en-US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如果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=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,</a:t>
              </a:r>
              <a:r>
                <a:rPr lang="zh-CN" altLang="en-US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那么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±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c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=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±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c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;</a:t>
              </a:r>
              <a:r>
                <a:rPr lang="zh-CN" altLang="en-US" sz="280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（加法）</a:t>
              </a:r>
              <a:endParaRPr lang="en-US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rgbClr val="00B0F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性质</a:t>
              </a:r>
              <a:r>
                <a:rPr lang="en-US" altLang="zh-CN" sz="2800">
                  <a:solidFill>
                    <a:srgbClr val="00B0F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4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</a:t>
              </a:r>
              <a:r>
                <a:rPr lang="zh-CN" altLang="en-US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如果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=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,</a:t>
              </a:r>
              <a:r>
                <a:rPr lang="zh-CN" altLang="en-US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那么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ac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=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bc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;</a:t>
              </a:r>
              <a:r>
                <a:rPr lang="zh-CN" altLang="en-US" sz="280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（乘法）</a:t>
              </a:r>
              <a:endPara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rgbClr val="00B0F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性质</a:t>
              </a:r>
              <a:r>
                <a:rPr lang="en-US" altLang="zh-CN" sz="2800">
                  <a:solidFill>
                    <a:srgbClr val="00B0F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5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</a:t>
              </a:r>
              <a:r>
                <a:rPr lang="zh-CN" altLang="en-US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如果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=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,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c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≠0,</a:t>
              </a:r>
              <a:r>
                <a:rPr lang="zh-CN" altLang="en-US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那么      </a:t>
              </a:r>
              <a:r>
                <a:rPr lang="en-US" altLang="zh-CN" sz="28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.</a:t>
              </a:r>
              <a:r>
                <a:rPr lang="zh-CN" altLang="en-US" sz="280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（乘法）</a:t>
              </a:r>
            </a:p>
          </p:txBody>
        </p:sp>
        <p:graphicFrame>
          <p:nvGraphicFramePr>
            <p:cNvPr id="17" name="对象 11">
              <a:extLst>
                <a:ext uri="{FF2B5EF4-FFF2-40B4-BE49-F238E27FC236}">
                  <a16:creationId xmlns:a16="http://schemas.microsoft.com/office/drawing/2014/main" id="{33908312-3F8C-700C-CDF0-B0E1EFD5EC2E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8618" y="5743"/>
            <a:ext cx="1701" cy="1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imgW="405765" imgH="393700" progId="Equation.3">
                    <p:embed/>
                  </p:oleObj>
                </mc:Choice>
                <mc:Fallback>
                  <p:oleObj r:id="rId9" imgW="405765" imgH="393700" progId="Equation.3">
                    <p:embed/>
                    <p:pic>
                      <p:nvPicPr>
                        <p:cNvPr id="17" name="对象 11">
                          <a:extLst>
                            <a:ext uri="{FF2B5EF4-FFF2-40B4-BE49-F238E27FC236}">
                              <a16:creationId xmlns:a16="http://schemas.microsoft.com/office/drawing/2014/main" id="{33908312-3F8C-700C-CDF0-B0E1EFD5EC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618" y="5743"/>
                          <a:ext cx="1701" cy="16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4">
            <a:extLst>
              <a:ext uri="{FF2B5EF4-FFF2-40B4-BE49-F238E27FC236}">
                <a16:creationId xmlns:a16="http://schemas.microsoft.com/office/drawing/2014/main" id="{10FB478D-87C1-5017-03BD-D17B4E70ED3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163435" y="2649855"/>
            <a:ext cx="4642485" cy="3449955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dist" fontAlgn="auto">
              <a:lnSpc>
                <a:spcPct val="130000"/>
              </a:lnSpc>
            </a:pPr>
            <a:r>
              <a:rPr lang="en-US" altLang="zh-CN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  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可以发现，性质</a:t>
            </a:r>
            <a:r>
              <a:rPr lang="en-US" altLang="zh-CN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</a:t>
            </a:r>
            <a:r>
              <a:rPr lang="en-US" altLang="zh-CN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反映了相等关系自身的特性，性质</a:t>
            </a:r>
            <a:r>
              <a:rPr lang="en-US" altLang="zh-CN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3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</a:t>
            </a:r>
            <a:r>
              <a:rPr lang="en-US" altLang="zh-CN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4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</a:t>
            </a:r>
            <a:r>
              <a:rPr lang="en-US" altLang="zh-CN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5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是从运算的角度提出的，反映了等式在运算</a:t>
            </a:r>
          </a:p>
          <a:p>
            <a:pPr algn="l" fontAlgn="auto">
              <a:lnSpc>
                <a:spcPct val="130000"/>
              </a:lnSpc>
            </a:pP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中保持的不变性．</a:t>
            </a:r>
          </a:p>
          <a:p>
            <a:pPr algn="l" fontAlgn="auto">
              <a:lnSpc>
                <a:spcPct val="130000"/>
              </a:lnSpc>
            </a:pP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运算的不变性即为性质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169545" y="666750"/>
            <a:ext cx="11792585" cy="1400175"/>
            <a:chOff x="267" y="1122"/>
            <a:chExt cx="18350" cy="2205"/>
          </a:xfrm>
        </p:grpSpPr>
        <p:sp>
          <p:nvSpPr>
            <p:cNvPr id="2" name="流程图: 终止 1"/>
            <p:cNvSpPr/>
            <p:nvPr>
              <p:custDataLst>
                <p:tags r:id="rId9"/>
              </p:custDataLst>
            </p:nvPr>
          </p:nvSpPr>
          <p:spPr>
            <a:xfrm>
              <a:off x="284" y="1122"/>
              <a:ext cx="5965" cy="1077"/>
            </a:xfrm>
            <a:prstGeom prst="flowChartTerminator">
              <a:avLst/>
            </a:prstGeom>
            <a:solidFill>
              <a:srgbClr val="B2D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>
              <p:custDataLst>
                <p:tags r:id="rId10"/>
              </p:custDataLst>
            </p:nvPr>
          </p:nvGrpSpPr>
          <p:grpSpPr>
            <a:xfrm>
              <a:off x="267" y="1261"/>
              <a:ext cx="18350" cy="2066"/>
              <a:chOff x="500" y="4936"/>
              <a:chExt cx="18350" cy="2066"/>
            </a:xfrm>
          </p:grpSpPr>
          <p:grpSp>
            <p:nvGrpSpPr>
              <p:cNvPr id="3" name="组合 2"/>
              <p:cNvGrpSpPr/>
              <p:nvPr>
                <p:custDataLst>
                  <p:tags r:id="rId11"/>
                </p:custDataLst>
              </p:nvPr>
            </p:nvGrpSpPr>
            <p:grpSpPr>
              <a:xfrm>
                <a:off x="500" y="4963"/>
                <a:ext cx="18350" cy="2039"/>
                <a:chOff x="339" y="1640"/>
                <a:chExt cx="18350" cy="2039"/>
              </a:xfrm>
            </p:grpSpPr>
            <p:grpSp>
              <p:nvGrpSpPr>
                <p:cNvPr id="32" name="组合 31"/>
                <p:cNvGrpSpPr/>
                <p:nvPr>
                  <p:custDataLst>
                    <p:tags r:id="rId13"/>
                  </p:custDataLst>
                </p:nvPr>
              </p:nvGrpSpPr>
              <p:grpSpPr>
                <a:xfrm>
                  <a:off x="339" y="2038"/>
                  <a:ext cx="18350" cy="1641"/>
                  <a:chOff x="339" y="2038"/>
                  <a:chExt cx="18350" cy="1641"/>
                </a:xfrm>
              </p:grpSpPr>
              <p:sp>
                <p:nvSpPr>
                  <p:cNvPr id="35" name="矩形 34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341" y="2492"/>
                    <a:ext cx="18348" cy="1187"/>
                  </a:xfrm>
                  <a:prstGeom prst="rect">
                    <a:avLst/>
                  </a:prstGeom>
                  <a:solidFill>
                    <a:srgbClr val="D8E5D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l" fontAlgn="auto">
                      <a:lnSpc>
                        <a:spcPct val="120000"/>
                      </a:lnSpc>
                    </a:pPr>
                    <a:r>
                      <a:rPr lang="en-US" altLang="zh-CN" sz="2800" dirty="0"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      </a:t>
                    </a:r>
                    <a:r>
                      <a:rPr sz="2800" dirty="0" err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rPr>
                      <a:t>类比等式的基本性质，你能猜想不等式的基本性质吗，并加以证明吗</a:t>
                    </a:r>
                    <a:r>
                      <a:rPr sz="2800" dirty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rPr>
                      <a:t>？</a:t>
                    </a:r>
                  </a:p>
                </p:txBody>
              </p:sp>
              <p:sp>
                <p:nvSpPr>
                  <p:cNvPr id="34" name="矩形 33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339" y="2038"/>
                    <a:ext cx="18348" cy="454"/>
                  </a:xfrm>
                  <a:prstGeom prst="rect">
                    <a:avLst/>
                  </a:prstGeom>
                  <a:solidFill>
                    <a:srgbClr val="B2D9C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6" name="文本框 35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397" y="1640"/>
                  <a:ext cx="1414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>
                      <a:latin typeface="黑体" panose="02010609060101010101" charset="-122"/>
                      <a:ea typeface="黑体" panose="02010609060101010101" charset="-122"/>
                    </a:rPr>
                    <a:t>探究</a:t>
                  </a:r>
                </a:p>
              </p:txBody>
            </p:sp>
          </p:grpSp>
          <p:pic>
            <p:nvPicPr>
              <p:cNvPr id="38" name="图片 37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9"/>
              <a:stretch>
                <a:fillRect/>
              </a:stretch>
            </p:blipFill>
            <p:spPr>
              <a:xfrm>
                <a:off x="1500" y="4936"/>
                <a:ext cx="964" cy="807"/>
              </a:xfrm>
              <a:prstGeom prst="rect">
                <a:avLst/>
              </a:prstGeom>
            </p:spPr>
          </p:pic>
        </p:grpSp>
      </p:grpSp>
      <p:graphicFrame>
        <p:nvGraphicFramePr>
          <p:cNvPr id="14344" name="表格 1434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68020" y="2192020"/>
          <a:ext cx="10786745" cy="2295208"/>
        </p:xfrm>
        <a:graphic>
          <a:graphicData uri="http://schemas.openxmlformats.org/drawingml/2006/table">
            <a:tbl>
              <a:tblPr/>
              <a:tblGrid>
                <a:gridCol w="1682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288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3600" b="1">
                          <a:solidFill>
                            <a:srgbClr val="FFFFFF"/>
                          </a:solidFill>
                        </a:rPr>
                        <a:t>等式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3600" b="1">
                          <a:solidFill>
                            <a:srgbClr val="FFFFFF"/>
                          </a:solidFill>
                        </a:rPr>
                        <a:t>不等式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</a:rPr>
                        <a:t>对称性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</a:rPr>
                        <a:t>传递性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649" name="对象 10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927350" y="2945130"/>
          <a:ext cx="2751506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889000" imgH="177165" progId="Equation.3">
                  <p:embed/>
                </p:oleObj>
              </mc:Choice>
              <mc:Fallback>
                <p:oleObj r:id="rId20" imgW="889000" imgH="177165" progId="Equation.3">
                  <p:embed/>
                  <p:pic>
                    <p:nvPicPr>
                      <p:cNvPr id="26649" name="对象 1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27350" y="2945130"/>
                        <a:ext cx="2751506" cy="54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3" name="Object 3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7577393" y="2991360"/>
          <a:ext cx="2752258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889000" imgH="177165" progId="Equation.3">
                  <p:embed/>
                </p:oleObj>
              </mc:Choice>
              <mc:Fallback>
                <p:oleObj r:id="rId22" imgW="889000" imgH="177165" progId="Equation.3">
                  <p:embed/>
                  <p:pic>
                    <p:nvPicPr>
                      <p:cNvPr id="14363" name="Object 3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77393" y="2991360"/>
                        <a:ext cx="2752258" cy="54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1" name="Object 4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676485" y="3820795"/>
          <a:ext cx="3470118" cy="57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1219200" imgH="203200" progId="Equation.3">
                  <p:embed/>
                </p:oleObj>
              </mc:Choice>
              <mc:Fallback>
                <p:oleObj r:id="rId24" imgW="1219200" imgH="203200" progId="Equation.3">
                  <p:embed/>
                  <p:pic>
                    <p:nvPicPr>
                      <p:cNvPr id="26651" name="Object 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676485" y="3820795"/>
                        <a:ext cx="3470118" cy="57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" name="Object 6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7279640" y="3820795"/>
          <a:ext cx="3570948" cy="57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1219200" imgH="203200" progId="Equation.3">
                  <p:embed/>
                </p:oleObj>
              </mc:Choice>
              <mc:Fallback>
                <p:oleObj r:id="rId26" imgW="1219200" imgH="203200" progId="Equation.3">
                  <p:embed/>
                  <p:pic>
                    <p:nvPicPr>
                      <p:cNvPr id="14366" name="Object 6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279640" y="3820795"/>
                        <a:ext cx="3570948" cy="57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655809" y="4732682"/>
          <a:ext cx="9673590" cy="129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3302000" imgH="457200" progId="Equation.3">
                  <p:embed/>
                </p:oleObj>
              </mc:Choice>
              <mc:Fallback>
                <p:oleObj r:id="rId28" imgW="3302000" imgH="457200" progId="Equation.3">
                  <p:embed/>
                  <p:pic>
                    <p:nvPicPr>
                      <p:cNvPr id="4" name="Object 6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55809" y="4732682"/>
                        <a:ext cx="9673590" cy="1296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A0066F84-249C-939D-C58E-20B51BA06FE8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不等式的性质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44" name="表格 1434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18490" y="799465"/>
          <a:ext cx="10943590" cy="2680335"/>
        </p:xfrm>
        <a:graphic>
          <a:graphicData uri="http://schemas.openxmlformats.org/drawingml/2006/table">
            <a:tbl>
              <a:tblPr/>
              <a:tblGrid>
                <a:gridCol w="1256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7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6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3600" b="1">
                          <a:solidFill>
                            <a:srgbClr val="FFFFFF"/>
                          </a:solidFill>
                        </a:rPr>
                        <a:t>等式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3600" b="1">
                          <a:solidFill>
                            <a:srgbClr val="FFFFFF"/>
                          </a:solidFill>
                        </a:rPr>
                        <a:t>不等式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zh-CN" altLang="en-US" sz="2800" b="1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  <a:sym typeface="+mn-ea"/>
                        </a:rPr>
                        <a:t>加法</a:t>
                      </a:r>
                    </a:p>
                    <a:p>
                      <a:pPr lvl="0" algn="ctr">
                        <a:buNone/>
                      </a:pPr>
                      <a:endParaRPr lang="en-US" altLang="zh-CN" sz="1800">
                        <a:solidFill>
                          <a:srgbClr val="000000"/>
                        </a:solidFill>
                        <a:latin typeface="Calibri"/>
                        <a:ea typeface="宋体" panose="02010600030101010101" pitchFamily="2" charset="-122"/>
                      </a:endParaRPr>
                    </a:p>
                    <a:p>
                      <a:pPr lvl="0" algn="ctr">
                        <a:buNone/>
                      </a:pP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对象 10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6627014" y="2089910"/>
          <a:ext cx="404876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308100" imgH="177165" progId="Equation.3">
                  <p:embed/>
                </p:oleObj>
              </mc:Choice>
              <mc:Fallback>
                <p:oleObj r:id="rId14" imgW="1308100" imgH="177165" progId="Equation.3">
                  <p:embed/>
                  <p:pic>
                    <p:nvPicPr>
                      <p:cNvPr id="2" name="对象 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27014" y="2089910"/>
                        <a:ext cx="4048760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2480310" y="1549400"/>
            <a:ext cx="2359025" cy="1786890"/>
            <a:chOff x="3858" y="3426"/>
            <a:chExt cx="3715" cy="2814"/>
          </a:xfrm>
        </p:grpSpPr>
        <p:graphicFrame>
          <p:nvGraphicFramePr>
            <p:cNvPr id="26649" name="对象 10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4848" y="3426"/>
            <a:ext cx="1734" cy="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imgW="355600" imgH="177165" progId="Equation.3">
                    <p:embed/>
                  </p:oleObj>
                </mc:Choice>
                <mc:Fallback>
                  <p:oleObj r:id="rId16" imgW="355600" imgH="177165" progId="Equation.3">
                    <p:embed/>
                    <p:pic>
                      <p:nvPicPr>
                        <p:cNvPr id="26649" name="对象 10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848" y="3426"/>
                          <a:ext cx="1734" cy="8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10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3858" y="5389"/>
            <a:ext cx="3715" cy="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762000" imgH="177165" progId="Equation.3">
                    <p:embed/>
                  </p:oleObj>
                </mc:Choice>
                <mc:Fallback>
                  <p:oleObj r:id="rId18" imgW="762000" imgH="177165" progId="Equation.3">
                    <p:embed/>
                    <p:pic>
                      <p:nvPicPr>
                        <p:cNvPr id="6" name="对象 10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3858" y="5389"/>
                          <a:ext cx="3715" cy="8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10"/>
            <p:cNvGraphicFramePr>
              <a:graphicFrameLocks noChangeAspect="1"/>
            </p:cNvGraphicFramePr>
            <p:nvPr>
              <p:custDataLst>
                <p:tags r:id="rId11"/>
              </p:custDataLst>
            </p:nvPr>
          </p:nvGraphicFramePr>
          <p:xfrm>
            <a:off x="5374" y="4326"/>
            <a:ext cx="682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139700" imgH="215900" progId="Equation.3">
                    <p:embed/>
                  </p:oleObj>
                </mc:Choice>
                <mc:Fallback>
                  <p:oleObj r:id="rId20" imgW="139700" imgH="215900" progId="Equation.3">
                    <p:embed/>
                    <p:pic>
                      <p:nvPicPr>
                        <p:cNvPr id="8" name="对象 10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5374" y="4326"/>
                          <a:ext cx="682" cy="10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082" name="文本框 120836"/>
          <p:cNvSpPr/>
          <p:nvPr>
            <p:custDataLst>
              <p:tags r:id="rId5"/>
            </p:custDataLst>
          </p:nvPr>
        </p:nvSpPr>
        <p:spPr>
          <a:xfrm>
            <a:off x="618490" y="3788410"/>
            <a:ext cx="10943590" cy="11684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注：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不等式两边同时加上（或减去）同一个实数，不等式与原不等式</a:t>
            </a:r>
          </a:p>
          <a:p>
            <a:pPr lvl="0">
              <a:spcBef>
                <a:spcPct val="50000"/>
              </a:spcBef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同向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．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（不等号方向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不变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</a:p>
        </p:txBody>
      </p:sp>
      <p:graphicFrame>
        <p:nvGraphicFramePr>
          <p:cNvPr id="46085" name="内容占位符 12084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355533" y="5077777"/>
          <a:ext cx="38449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26517600" imgH="3962400" progId="Equation.DSMT4">
                  <p:embed/>
                </p:oleObj>
              </mc:Choice>
              <mc:Fallback>
                <p:oleObj r:id="rId22" imgW="26517600" imgH="3962400" progId="Equation.DSMT4">
                  <p:embed/>
                  <p:pic>
                    <p:nvPicPr>
                      <p:cNvPr id="46085" name="内容占位符 12084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355533" y="5077777"/>
                        <a:ext cx="3844925" cy="5413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文本框 120844"/>
          <p:cNvSpPr/>
          <p:nvPr>
            <p:custDataLst>
              <p:tags r:id="rId7"/>
            </p:custDataLst>
          </p:nvPr>
        </p:nvSpPr>
        <p:spPr>
          <a:xfrm>
            <a:off x="618490" y="5749290"/>
            <a:ext cx="11030585" cy="52197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eaLnBrk="0" hangingPunct="0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注：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不等式中任何一项可以</a:t>
            </a:r>
            <a:r>
              <a:rPr lang="zh-CN" altLang="en-US">
                <a:solidFill>
                  <a:srgbClr val="0000F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改变符号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后</a:t>
            </a:r>
            <a:r>
              <a:rPr lang="zh-CN" altLang="en-US">
                <a:solidFill>
                  <a:srgbClr val="0000F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移到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不等号的</a:t>
            </a:r>
            <a:r>
              <a:rPr lang="zh-CN" altLang="en-US">
                <a:solidFill>
                  <a:srgbClr val="0000F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另一边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．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6087" name="文本框 120845"/>
          <p:cNvSpPr/>
          <p:nvPr>
            <p:custDataLst>
              <p:tags r:id="rId8"/>
            </p:custDataLst>
          </p:nvPr>
        </p:nvSpPr>
        <p:spPr>
          <a:xfrm>
            <a:off x="618490" y="5092065"/>
            <a:ext cx="2142490" cy="52197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eaLnBrk="0" hangingPunct="0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移项法则：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02E4E-6273-AB14-EB3C-F0C02FA7F57A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不等式的性质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  <p:bldP spid="460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022350" y="2416175"/>
            <a:ext cx="9987915" cy="2300605"/>
          </a:xfrm>
        </p:spPr>
        <p:txBody>
          <a:bodyPr/>
          <a:lstStyle/>
          <a:p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2.1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等式性质与不等式</a:t>
            </a:r>
            <a:br>
              <a:rPr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性质</a:t>
            </a:r>
            <a:endParaRPr 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44" name="表格 1434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54050" y="850900"/>
          <a:ext cx="10927714" cy="2693035"/>
        </p:xfrm>
        <a:graphic>
          <a:graphicData uri="http://schemas.openxmlformats.org/drawingml/2006/table">
            <a:tbl>
              <a:tblPr/>
              <a:tblGrid>
                <a:gridCol w="1256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5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6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3600" b="1">
                          <a:solidFill>
                            <a:srgbClr val="FFFFFF"/>
                          </a:solidFill>
                        </a:rPr>
                        <a:t>等式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3600" b="1">
                          <a:solidFill>
                            <a:srgbClr val="FFFFFF"/>
                          </a:solidFill>
                        </a:rPr>
                        <a:t>不等式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34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  <a:sym typeface="+mn-ea"/>
                        </a:rPr>
                        <a:t>乘法</a:t>
                      </a:r>
                      <a:endParaRPr lang="en-US" altLang="zh-CN" sz="3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对象 10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7103506" y="1754947"/>
          <a:ext cx="424561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371600" imgH="203200" progId="Equation.3">
                  <p:embed/>
                </p:oleObj>
              </mc:Choice>
              <mc:Fallback>
                <p:oleObj r:id="rId13" imgW="1371600" imgH="203200" progId="Equation.3">
                  <p:embed/>
                  <p:pic>
                    <p:nvPicPr>
                      <p:cNvPr id="2" name="对象 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03506" y="1754947"/>
                        <a:ext cx="4245610" cy="61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2353945" y="1576705"/>
            <a:ext cx="4014470" cy="1779905"/>
            <a:chOff x="4161" y="3391"/>
            <a:chExt cx="6322" cy="2803"/>
          </a:xfrm>
        </p:grpSpPr>
        <p:graphicFrame>
          <p:nvGraphicFramePr>
            <p:cNvPr id="26649" name="对象 10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4502" y="3391"/>
            <a:ext cx="1849" cy="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355600" imgH="177165" progId="Equation.3">
                    <p:embed/>
                  </p:oleObj>
                </mc:Choice>
                <mc:Fallback>
                  <p:oleObj r:id="rId15" imgW="355600" imgH="177165" progId="Equation.3">
                    <p:embed/>
                    <p:pic>
                      <p:nvPicPr>
                        <p:cNvPr id="26649" name="对象 1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502" y="3391"/>
                          <a:ext cx="1849" cy="9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10"/>
            <p:cNvGraphicFramePr>
              <a:graphicFrameLocks noChangeAspect="1"/>
            </p:cNvGraphicFramePr>
            <p:nvPr>
              <p:custDataLst>
                <p:tags r:id="rId8"/>
              </p:custDataLst>
            </p:nvPr>
          </p:nvGraphicFramePr>
          <p:xfrm>
            <a:off x="5051" y="4280"/>
            <a:ext cx="745" cy="1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139700" imgH="215900" progId="Equation.3">
                    <p:embed/>
                  </p:oleObj>
                </mc:Choice>
                <mc:Fallback>
                  <p:oleObj r:id="rId17" imgW="139700" imgH="215900" progId="Equation.3">
                    <p:embed/>
                    <p:pic>
                      <p:nvPicPr>
                        <p:cNvPr id="8" name="对象 1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051" y="4280"/>
                          <a:ext cx="745" cy="11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10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4161" y="5287"/>
            <a:ext cx="2576" cy="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495300" imgH="177165" progId="Equation.3">
                    <p:embed/>
                  </p:oleObj>
                </mc:Choice>
                <mc:Fallback>
                  <p:oleObj r:id="rId19" imgW="495300" imgH="177165" progId="Equation.3">
                    <p:embed/>
                    <p:pic>
                      <p:nvPicPr>
                        <p:cNvPr id="4" name="对象 10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161" y="5287"/>
                          <a:ext cx="2576" cy="9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7322" y="4280"/>
            <a:ext cx="3161" cy="9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1" imgW="647700" imgH="203200" progId="Equation.3">
                    <p:embed/>
                  </p:oleObj>
                </mc:Choice>
                <mc:Fallback>
                  <p:oleObj r:id="rId21" imgW="647700" imgH="203200" progId="Equation.3">
                    <p:embed/>
                    <p:pic>
                      <p:nvPicPr>
                        <p:cNvPr id="11" name="对象 10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322" y="4280"/>
                          <a:ext cx="3161" cy="9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对象 10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7103506" y="2626802"/>
          <a:ext cx="424561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1371600" imgH="203200" progId="Equation.3">
                  <p:embed/>
                </p:oleObj>
              </mc:Choice>
              <mc:Fallback>
                <p:oleObj r:id="rId23" imgW="1371600" imgH="203200" progId="Equation.3">
                  <p:embed/>
                  <p:pic>
                    <p:nvPicPr>
                      <p:cNvPr id="13" name="对象 1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103506" y="2626802"/>
                        <a:ext cx="4245610" cy="61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6" name="文本框 120848"/>
          <p:cNvSpPr/>
          <p:nvPr>
            <p:custDataLst>
              <p:tags r:id="rId6"/>
            </p:custDataLst>
          </p:nvPr>
        </p:nvSpPr>
        <p:spPr>
          <a:xfrm>
            <a:off x="654050" y="3738245"/>
            <a:ext cx="10928350" cy="18148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eaLnBrk="0" hangingPunct="0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注：</a:t>
            </a:r>
          </a:p>
          <a:p>
            <a:pPr lvl="0" eaLnBrk="0" hangingPunct="0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>
                <a:solidFill>
                  <a:schemeClr val="tx1"/>
                </a:solidFill>
                <a:ea typeface="楷体" panose="02010609060101010101" charset="-122"/>
                <a:cs typeface="Times New Roman" panose="02020603050405020304" pitchFamily="18" charset="0"/>
              </a:rPr>
              <a:t>不等式两边同</a:t>
            </a:r>
            <a:r>
              <a:rPr lang="zh-CN" altLang="en-US">
                <a:solidFill>
                  <a:srgbClr val="0000FE"/>
                </a:solidFill>
                <a:ea typeface="楷体" panose="02010609060101010101" charset="-122"/>
                <a:cs typeface="Times New Roman" panose="02020603050405020304" pitchFamily="18" charset="0"/>
              </a:rPr>
              <a:t>乘</a:t>
            </a:r>
            <a:r>
              <a:rPr lang="zh-CN" altLang="en-US">
                <a:solidFill>
                  <a:schemeClr val="tx1"/>
                </a:solidFill>
                <a:ea typeface="楷体" panose="02010609060101010101" charset="-122"/>
                <a:cs typeface="Times New Roman" panose="02020603050405020304" pitchFamily="18" charset="0"/>
              </a:rPr>
              <a:t>一个</a:t>
            </a:r>
            <a:r>
              <a:rPr lang="zh-CN" altLang="en-US">
                <a:solidFill>
                  <a:srgbClr val="0000FE"/>
                </a:solidFill>
                <a:ea typeface="楷体" panose="02010609060101010101" charset="-122"/>
                <a:cs typeface="Times New Roman" panose="02020603050405020304" pitchFamily="18" charset="0"/>
              </a:rPr>
              <a:t>正数</a:t>
            </a:r>
            <a:r>
              <a:rPr lang="zh-CN" altLang="en-US">
                <a:solidFill>
                  <a:schemeClr val="tx1"/>
                </a:solidFill>
                <a:ea typeface="楷体" panose="02010609060101010101" charset="-122"/>
                <a:cs typeface="Times New Roman" panose="02020603050405020304" pitchFamily="18" charset="0"/>
              </a:rPr>
              <a:t>，不等式</a:t>
            </a:r>
            <a:r>
              <a:rPr lang="zh-CN" altLang="en-US">
                <a:solidFill>
                  <a:srgbClr val="0000FE"/>
                </a:solidFill>
                <a:ea typeface="楷体" panose="02010609060101010101" charset="-122"/>
                <a:cs typeface="Times New Roman" panose="02020603050405020304" pitchFamily="18" charset="0"/>
              </a:rPr>
              <a:t>方向不变</a:t>
            </a:r>
            <a:r>
              <a:rPr lang="zh-CN" altLang="en-US">
                <a:solidFill>
                  <a:schemeClr val="tx1"/>
                </a:solidFill>
                <a:ea typeface="楷体" panose="02010609060101010101" charset="-122"/>
                <a:cs typeface="Times New Roman" panose="02020603050405020304" pitchFamily="18" charset="0"/>
              </a:rPr>
              <a:t>；</a:t>
            </a:r>
          </a:p>
          <a:p>
            <a:pPr lvl="0" eaLnBrk="0" hangingPunct="0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ea typeface="楷体" panose="02010609060101010101" charset="-122"/>
                <a:cs typeface="Times New Roman" panose="02020603050405020304" pitchFamily="18" charset="0"/>
              </a:rPr>
              <a:t>     不等式两边同</a:t>
            </a:r>
            <a:r>
              <a:rPr lang="zh-CN" altLang="en-US">
                <a:solidFill>
                  <a:srgbClr val="0000FE"/>
                </a:solidFill>
                <a:ea typeface="楷体" panose="02010609060101010101" charset="-122"/>
                <a:cs typeface="Times New Roman" panose="02020603050405020304" pitchFamily="18" charset="0"/>
              </a:rPr>
              <a:t>乘</a:t>
            </a:r>
            <a:r>
              <a:rPr lang="zh-CN" altLang="en-US">
                <a:solidFill>
                  <a:schemeClr val="tx1"/>
                </a:solidFill>
                <a:ea typeface="楷体" panose="02010609060101010101" charset="-122"/>
                <a:cs typeface="Times New Roman" panose="02020603050405020304" pitchFamily="18" charset="0"/>
              </a:rPr>
              <a:t>一个</a:t>
            </a:r>
            <a:r>
              <a:rPr lang="zh-CN" altLang="en-US">
                <a:solidFill>
                  <a:srgbClr val="0000FE"/>
                </a:solidFill>
                <a:ea typeface="楷体" panose="02010609060101010101" charset="-122"/>
                <a:cs typeface="Times New Roman" panose="02020603050405020304" pitchFamily="18" charset="0"/>
              </a:rPr>
              <a:t>负数</a:t>
            </a:r>
            <a:r>
              <a:rPr lang="zh-CN" altLang="en-US">
                <a:solidFill>
                  <a:schemeClr val="tx1"/>
                </a:solidFill>
                <a:ea typeface="楷体" panose="02010609060101010101" charset="-122"/>
                <a:cs typeface="Times New Roman" panose="02020603050405020304" pitchFamily="18" charset="0"/>
              </a:rPr>
              <a:t>，不等式</a:t>
            </a:r>
            <a:r>
              <a:rPr lang="zh-CN" altLang="en-US">
                <a:solidFill>
                  <a:srgbClr val="0000FE"/>
                </a:solidFill>
                <a:ea typeface="楷体" panose="02010609060101010101" charset="-122"/>
                <a:cs typeface="Times New Roman" panose="02020603050405020304" pitchFamily="18" charset="0"/>
              </a:rPr>
              <a:t>方向相反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．</a:t>
            </a:r>
            <a:endParaRPr lang="en-US" altLang="zh-CN">
              <a:solidFill>
                <a:schemeClr val="tx1"/>
              </a:solidFill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1D3912-9DA3-E03C-AE45-FF6FD2CA9CD1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不等式的性质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44" name="表格 1434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8965" y="855345"/>
          <a:ext cx="10943590" cy="2680335"/>
        </p:xfrm>
        <a:graphic>
          <a:graphicData uri="http://schemas.openxmlformats.org/drawingml/2006/table">
            <a:tbl>
              <a:tblPr/>
              <a:tblGrid>
                <a:gridCol w="1256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7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6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3600" b="1">
                          <a:solidFill>
                            <a:srgbClr val="FFFFFF"/>
                          </a:solidFill>
                        </a:rPr>
                        <a:t>等式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3600" b="1">
                          <a:solidFill>
                            <a:srgbClr val="FFFFFF"/>
                          </a:solidFill>
                        </a:rPr>
                        <a:t>不等式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zh-CN" altLang="en-US" sz="2800" b="1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  <a:sym typeface="+mn-ea"/>
                        </a:rPr>
                        <a:t>加法</a:t>
                      </a:r>
                    </a:p>
                    <a:p>
                      <a:pPr lvl="0" algn="ctr">
                        <a:buNone/>
                      </a:pPr>
                      <a:endParaRPr lang="en-US" altLang="zh-CN" sz="1800">
                        <a:solidFill>
                          <a:srgbClr val="000000"/>
                        </a:solidFill>
                        <a:latin typeface="Calibri"/>
                        <a:ea typeface="宋体" panose="02010600030101010101" pitchFamily="2" charset="-122"/>
                      </a:endParaRPr>
                    </a:p>
                    <a:p>
                      <a:pPr lvl="0" algn="ctr">
                        <a:buNone/>
                      </a:pPr>
                      <a:endParaRPr lang="en-US" altLang="zh-CN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366" name="Object 6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5909146" y="2285515"/>
          <a:ext cx="552386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1676400" imgH="203200" progId="Equation.3">
                  <p:embed/>
                </p:oleObj>
              </mc:Choice>
              <mc:Fallback>
                <p:oleObj r:id="rId11" imgW="1676400" imgH="203200" progId="Equation.3">
                  <p:embed/>
                  <p:pic>
                    <p:nvPicPr>
                      <p:cNvPr id="14366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09146" y="2285515"/>
                        <a:ext cx="5523865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2371725" y="1584960"/>
            <a:ext cx="2557145" cy="1807210"/>
            <a:chOff x="3702" y="3394"/>
            <a:chExt cx="4027" cy="2846"/>
          </a:xfrm>
        </p:grpSpPr>
        <p:graphicFrame>
          <p:nvGraphicFramePr>
            <p:cNvPr id="26649" name="对象 10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3702" y="3394"/>
            <a:ext cx="4027" cy="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825500" imgH="190500" progId="Equation.3">
                    <p:embed/>
                  </p:oleObj>
                </mc:Choice>
                <mc:Fallback>
                  <p:oleObj r:id="rId13" imgW="825500" imgH="190500" progId="Equation.3">
                    <p:embed/>
                    <p:pic>
                      <p:nvPicPr>
                        <p:cNvPr id="26649" name="对象 1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702" y="3394"/>
                          <a:ext cx="4027" cy="9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10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3796" y="5389"/>
            <a:ext cx="3840" cy="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787400" imgH="177165" progId="Equation.3">
                    <p:embed/>
                  </p:oleObj>
                </mc:Choice>
                <mc:Fallback>
                  <p:oleObj r:id="rId15" imgW="787400" imgH="177165" progId="Equation.3">
                    <p:embed/>
                    <p:pic>
                      <p:nvPicPr>
                        <p:cNvPr id="6" name="对象 1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796" y="5389"/>
                          <a:ext cx="3840" cy="8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10"/>
            <p:cNvGraphicFramePr>
              <a:graphicFrameLocks noChangeAspect="1"/>
            </p:cNvGraphicFramePr>
            <p:nvPr>
              <p:custDataLst>
                <p:tags r:id="rId8"/>
              </p:custDataLst>
            </p:nvPr>
          </p:nvGraphicFramePr>
          <p:xfrm>
            <a:off x="5374" y="4357"/>
            <a:ext cx="682" cy="9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139700" imgH="203200" progId="Equation.3">
                    <p:embed/>
                  </p:oleObj>
                </mc:Choice>
                <mc:Fallback>
                  <p:oleObj r:id="rId17" imgW="139700" imgH="203200" progId="Equation.3">
                    <p:embed/>
                    <p:pic>
                      <p:nvPicPr>
                        <p:cNvPr id="8" name="对象 1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374" y="4357"/>
                          <a:ext cx="682" cy="9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131" name="文本框 123912"/>
          <p:cNvSpPr/>
          <p:nvPr>
            <p:custDataLst>
              <p:tags r:id="rId5"/>
            </p:custDataLst>
          </p:nvPr>
        </p:nvSpPr>
        <p:spPr>
          <a:xfrm>
            <a:off x="591185" y="3917950"/>
            <a:ext cx="10922000" cy="177038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eaLnBrk="0" hangingPunct="0">
              <a:lnSpc>
                <a:spcPct val="130000"/>
              </a:lnSpc>
              <a:spcBef>
                <a:spcPct val="0"/>
              </a:spcBef>
            </a:pP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注：</a:t>
            </a:r>
            <a:r>
              <a:rPr lang="zh-CN" altLang="en-US">
                <a:solidFill>
                  <a:srgbClr val="0000FE"/>
                </a:solidFill>
                <a:ea typeface="楷体" panose="02010609060101010101" charset="-122"/>
                <a:cs typeface="Times New Roman" panose="02020603050405020304" pitchFamily="18" charset="0"/>
              </a:rPr>
              <a:t>同向</a:t>
            </a:r>
            <a:r>
              <a:rPr lang="zh-CN" altLang="en-US">
                <a:ea typeface="楷体" panose="02010609060101010101" charset="-122"/>
                <a:cs typeface="Times New Roman" panose="02020603050405020304" pitchFamily="18" charset="0"/>
              </a:rPr>
              <a:t>不等式</a:t>
            </a:r>
            <a:r>
              <a:rPr lang="zh-CN" altLang="en-US">
                <a:solidFill>
                  <a:srgbClr val="0000FE"/>
                </a:solidFill>
                <a:ea typeface="楷体" panose="02010609060101010101" charset="-122"/>
                <a:cs typeface="Times New Roman" panose="02020603050405020304" pitchFamily="18" charset="0"/>
              </a:rPr>
              <a:t>相加</a:t>
            </a:r>
            <a:r>
              <a:rPr lang="zh-CN" altLang="en-US">
                <a:ea typeface="楷体" panose="02010609060101010101" charset="-122"/>
                <a:cs typeface="Times New Roman" panose="02020603050405020304" pitchFamily="18" charset="0"/>
              </a:rPr>
              <a:t>，所得不等式与原不等式</a:t>
            </a:r>
            <a:r>
              <a:rPr lang="zh-CN" altLang="en-US">
                <a:solidFill>
                  <a:srgbClr val="0000FE"/>
                </a:solidFill>
                <a:ea typeface="楷体" panose="02010609060101010101" charset="-122"/>
                <a:cs typeface="Times New Roman" panose="02020603050405020304" pitchFamily="18" charset="0"/>
              </a:rPr>
              <a:t>同向</a:t>
            </a:r>
            <a:r>
              <a:rPr lang="en-US" altLang="zh-CN"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.</a:t>
            </a:r>
          </a:p>
          <a:p>
            <a:pPr lvl="0" eaLnBrk="0" hangingPunct="0">
              <a:lnSpc>
                <a:spcPct val="130000"/>
              </a:lnSpc>
              <a:spcBef>
                <a:spcPct val="0"/>
              </a:spcBef>
            </a:pPr>
            <a:r>
              <a:rPr lang="en-US" altLang="zh-CN">
                <a:solidFill>
                  <a:schemeClr val="accent2"/>
                </a:solidFill>
                <a:ea typeface="楷体" panose="02010609060101010101" charset="-122"/>
                <a:cs typeface="Times New Roman" panose="02020603050405020304" pitchFamily="18" charset="0"/>
              </a:rPr>
              <a:t>        </a:t>
            </a:r>
            <a:r>
              <a:rPr>
                <a:solidFill>
                  <a:srgbClr val="0000FE"/>
                </a:solidFill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同向</a:t>
            </a:r>
            <a:r>
              <a:rPr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不等式</a:t>
            </a:r>
            <a:r>
              <a:rPr>
                <a:solidFill>
                  <a:srgbClr val="0000FE"/>
                </a:solidFill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只能相加，不能相减</a:t>
            </a:r>
            <a:r>
              <a:rPr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，但</a:t>
            </a:r>
            <a:r>
              <a:rPr>
                <a:solidFill>
                  <a:srgbClr val="C00000"/>
                </a:solidFill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相减</a:t>
            </a:r>
            <a:r>
              <a:rPr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可以</a:t>
            </a:r>
            <a:r>
              <a:rPr>
                <a:solidFill>
                  <a:srgbClr val="C00000"/>
                </a:solidFill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转化</a:t>
            </a:r>
            <a:r>
              <a:rPr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为</a:t>
            </a:r>
            <a:r>
              <a:rPr>
                <a:solidFill>
                  <a:srgbClr val="C00000"/>
                </a:solidFill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相加</a:t>
            </a:r>
            <a:r>
              <a:rPr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问题</a:t>
            </a:r>
          </a:p>
          <a:p>
            <a:pPr lvl="0" eaLnBrk="0" hangingPunct="0">
              <a:lnSpc>
                <a:spcPct val="130000"/>
              </a:lnSpc>
              <a:spcBef>
                <a:spcPct val="0"/>
              </a:spcBef>
            </a:pPr>
            <a:r>
              <a:rPr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>
                <a:solidFill>
                  <a:srgbClr val="C00000"/>
                </a:solidFill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加其相反数</a:t>
            </a:r>
            <a:r>
              <a:rPr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>
              <a:solidFill>
                <a:schemeClr val="accent2"/>
              </a:solidFill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5659F0-FC27-C325-AE47-1EACD5DB5B3F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不等式的性质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44" name="表格 1434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56260" y="808990"/>
          <a:ext cx="10974705" cy="2585720"/>
        </p:xfrm>
        <a:graphic>
          <a:graphicData uri="http://schemas.openxmlformats.org/drawingml/2006/table">
            <a:tbl>
              <a:tblPr/>
              <a:tblGrid>
                <a:gridCol w="1256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9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6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3600" b="1">
                          <a:solidFill>
                            <a:srgbClr val="FFFFFF"/>
                          </a:solidFill>
                        </a:rPr>
                        <a:t>等式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3600" b="1">
                          <a:solidFill>
                            <a:srgbClr val="FFFFFF"/>
                          </a:solidFill>
                        </a:rPr>
                        <a:t>不等式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1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  <a:sym typeface="+mn-ea"/>
                        </a:rPr>
                        <a:t>乘法</a:t>
                      </a:r>
                      <a:endParaRPr lang="en-US" altLang="zh-CN" sz="3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366" name="Object 6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5151274" y="1802280"/>
          <a:ext cx="615188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866900" imgH="203200" progId="Equation.3">
                  <p:embed/>
                </p:oleObj>
              </mc:Choice>
              <mc:Fallback>
                <p:oleObj r:id="rId12" imgW="1866900" imgH="203200" progId="Equation.3">
                  <p:embed/>
                  <p:pic>
                    <p:nvPicPr>
                      <p:cNvPr id="14366" name="Object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51274" y="1802280"/>
                        <a:ext cx="615188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5189056" y="2444265"/>
          <a:ext cx="5984875" cy="728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816100" imgH="228600" progId="Equation.3">
                  <p:embed/>
                </p:oleObj>
              </mc:Choice>
              <mc:Fallback>
                <p:oleObj r:id="rId14" imgW="1816100" imgH="228600" progId="Equation.3">
                  <p:embed/>
                  <p:pic>
                    <p:nvPicPr>
                      <p:cNvPr id="15" name="Object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89056" y="2444265"/>
                        <a:ext cx="5984875" cy="7289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>
            <p:custDataLst>
              <p:tags r:id="rId5"/>
            </p:custDataLst>
          </p:nvPr>
        </p:nvGrpSpPr>
        <p:grpSpPr>
          <a:xfrm>
            <a:off x="2209165" y="1614805"/>
            <a:ext cx="2557145" cy="1685290"/>
            <a:chOff x="3702" y="3394"/>
            <a:chExt cx="4027" cy="2654"/>
          </a:xfrm>
        </p:grpSpPr>
        <p:graphicFrame>
          <p:nvGraphicFramePr>
            <p:cNvPr id="6" name="对象 10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3702" y="3394"/>
            <a:ext cx="4027" cy="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imgW="825500" imgH="190500" progId="Equation.3">
                    <p:embed/>
                  </p:oleObj>
                </mc:Choice>
                <mc:Fallback>
                  <p:oleObj r:id="rId16" imgW="825500" imgH="190500" progId="Equation.3">
                    <p:embed/>
                    <p:pic>
                      <p:nvPicPr>
                        <p:cNvPr id="6" name="对象 10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702" y="3394"/>
                          <a:ext cx="4027" cy="9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0"/>
            <p:cNvGraphicFramePr>
              <a:graphicFrameLocks noChangeAspect="1"/>
            </p:cNvGraphicFramePr>
            <p:nvPr>
              <p:custDataLst>
                <p:tags r:id="rId8"/>
              </p:custDataLst>
            </p:nvPr>
          </p:nvGraphicFramePr>
          <p:xfrm>
            <a:off x="4477" y="5197"/>
            <a:ext cx="2478" cy="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508000" imgH="177165" progId="Equation.3">
                    <p:embed/>
                  </p:oleObj>
                </mc:Choice>
                <mc:Fallback>
                  <p:oleObj r:id="rId18" imgW="508000" imgH="177165" progId="Equation.3">
                    <p:embed/>
                    <p:pic>
                      <p:nvPicPr>
                        <p:cNvPr id="18" name="对象 10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4477" y="5197"/>
                          <a:ext cx="2478" cy="8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0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5374" y="4357"/>
            <a:ext cx="682" cy="9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139700" imgH="203200" progId="Equation.3">
                    <p:embed/>
                  </p:oleObj>
                </mc:Choice>
                <mc:Fallback>
                  <p:oleObj r:id="rId20" imgW="139700" imgH="203200" progId="Equation.3">
                    <p:embed/>
                    <p:pic>
                      <p:nvPicPr>
                        <p:cNvPr id="20" name="对象 10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5374" y="4357"/>
                          <a:ext cx="682" cy="9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178" name="文本框 123915"/>
          <p:cNvSpPr/>
          <p:nvPr>
            <p:custDataLst>
              <p:tags r:id="rId6"/>
            </p:custDataLst>
          </p:nvPr>
        </p:nvSpPr>
        <p:spPr>
          <a:xfrm>
            <a:off x="543560" y="3863340"/>
            <a:ext cx="10987405" cy="52197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800" b="1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楷体" panose="02010609060101010101" charset="-122"/>
              </a:rPr>
              <a:t>注：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同是</a:t>
            </a:r>
            <a:r>
              <a:rPr lang="zh-CN" altLang="en-US">
                <a:solidFill>
                  <a:srgbClr val="0000F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正数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zh-CN" altLang="en-US">
                <a:solidFill>
                  <a:srgbClr val="0000F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同向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不等式</a:t>
            </a:r>
            <a:r>
              <a:rPr lang="zh-CN" altLang="en-US">
                <a:solidFill>
                  <a:srgbClr val="0000F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相乘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，所得不等式与原不等式</a:t>
            </a:r>
            <a:r>
              <a:rPr lang="zh-CN" altLang="en-US">
                <a:solidFill>
                  <a:srgbClr val="0000F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同向</a:t>
            </a:r>
            <a:r>
              <a:rPr lang="en-US" altLang="zh-CN"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>
              <a:solidFill>
                <a:schemeClr val="accent2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6E1E31-79AF-CC52-2380-EEFC08D7FEEA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不等式的性质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不等式的性质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0" y="787400"/>
          <a:ext cx="9815195" cy="2226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505200" imgH="889000" progId="Equation.KSEE3">
                  <p:embed/>
                </p:oleObj>
              </mc:Choice>
              <mc:Fallback>
                <p:oleObj r:id="rId2" imgW="3505200" imgH="889000" progId="Equation.KSEE3">
                  <p:embed/>
                  <p:pic>
                    <p:nvPicPr>
                      <p:cNvPr id="4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787400"/>
                        <a:ext cx="9815195" cy="2226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0" y="3013710"/>
          <a:ext cx="12131040" cy="317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508500" imgH="1181100" progId="Equation.KSEE3">
                  <p:embed/>
                </p:oleObj>
              </mc:Choice>
              <mc:Fallback>
                <p:oleObj r:id="rId4" imgW="4508500" imgH="1181100" progId="Equation.KSEE3">
                  <p:embed/>
                  <p:pic>
                    <p:nvPicPr>
                      <p:cNvPr id="7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013710"/>
                        <a:ext cx="12131040" cy="317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91492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不等式的性质</a:t>
            </a: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0" y="738505"/>
          <a:ext cx="12131040" cy="317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508500" imgH="1181100" progId="Equation.KSEE3">
                  <p:embed/>
                </p:oleObj>
              </mc:Choice>
              <mc:Fallback>
                <p:oleObj r:id="rId2" imgW="4508500" imgH="1181100" progId="Equation.KSEE3">
                  <p:embed/>
                  <p:pic>
                    <p:nvPicPr>
                      <p:cNvPr id="7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738505"/>
                        <a:ext cx="12131040" cy="317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795528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235585" y="1229927"/>
            <a:ext cx="8001000" cy="5517515"/>
            <a:chOff x="371" y="1560"/>
            <a:chExt cx="12600" cy="8689"/>
          </a:xfrm>
        </p:grpSpPr>
        <p:sp>
          <p:nvSpPr>
            <p:cNvPr id="38913" name="矩形 3"/>
            <p:cNvSpPr/>
            <p:nvPr>
              <p:custDataLst>
                <p:tags r:id="rId4"/>
              </p:custDataLst>
            </p:nvPr>
          </p:nvSpPr>
          <p:spPr>
            <a:xfrm>
              <a:off x="371" y="1560"/>
              <a:ext cx="12600" cy="86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fontAlgn="auto">
                <a:lnSpc>
                  <a:spcPct val="180000"/>
                </a:lnSpc>
              </a:pP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 对于实数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zh-CN" altLang="en-US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，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zh-CN" altLang="en-US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，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c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有下列结论：</a:t>
              </a:r>
            </a:p>
            <a:p>
              <a:pPr fontAlgn="auto">
                <a:lnSpc>
                  <a:spcPct val="180000"/>
                </a:lnSpc>
              </a:pP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①若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&gt;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则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c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&lt;</a:t>
              </a:r>
              <a:r>
                <a:rPr lang="en-US" altLang="zh-CN" sz="2800" i="1" dirty="0" err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bc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；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  <a:p>
              <a:pPr fontAlgn="auto">
                <a:lnSpc>
                  <a:spcPct val="180000"/>
                </a:lnSpc>
              </a:pP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②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若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ac</a:t>
              </a:r>
              <a:r>
                <a:rPr lang="en-US" altLang="zh-CN" sz="2800" baseline="300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&gt;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bc</a:t>
              </a:r>
              <a:r>
                <a:rPr lang="en-US" altLang="zh-CN" sz="2800" baseline="300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，则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&gt;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；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  <a:p>
              <a:pPr fontAlgn="auto">
                <a:lnSpc>
                  <a:spcPct val="180000"/>
                </a:lnSpc>
              </a:pP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③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若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&lt;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&lt;0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，则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 baseline="300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&gt;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b&gt;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800" baseline="300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；</a:t>
              </a:r>
              <a:b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</a:b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④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若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c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&gt;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&gt;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&gt;0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，则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                     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；</a:t>
              </a:r>
              <a:b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</a:b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⑤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若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&gt;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zh-CN" altLang="en-US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，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         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，则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&gt;0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&lt;0</a:t>
              </a:r>
              <a:r>
                <a:rPr lang="zh-CN" altLang="en-US" sz="2800" dirty="0">
                  <a:latin typeface="黑体" panose="02010609060101010101" charset="-122"/>
                  <a:ea typeface="黑体" panose="02010609060101010101" charset="-122"/>
                  <a:sym typeface="+mn-ea"/>
                </a:rPr>
                <a:t>．</a:t>
              </a:r>
            </a:p>
            <a:p>
              <a:pPr fontAlgn="auto">
                <a:lnSpc>
                  <a:spcPct val="180000"/>
                </a:lnSpc>
              </a:pP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其中正确结论的有</a:t>
              </a: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____________</a:t>
              </a:r>
              <a:r>
                <a:rPr lang="zh-CN" altLang="en-US" sz="2800" dirty="0">
                  <a:latin typeface="黑体" panose="02010609060101010101" charset="-122"/>
                  <a:ea typeface="黑体" panose="02010609060101010101" charset="-122"/>
                  <a:sym typeface="+mn-ea"/>
                </a:rPr>
                <a:t>．</a:t>
              </a:r>
              <a:endPara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" name="对象 1">
              <a:hlinkClick r:id="" action="ppaction://ole?verb=0"/>
            </p:cNvPr>
            <p:cNvGraphicFramePr>
              <a:graphicFrameLocks noChangeAspect="1"/>
            </p:cNvGraphicFramePr>
            <p:nvPr>
              <p:custDataLst>
                <p:tags r:id="rId5"/>
              </p:custDataLst>
            </p:nvPr>
          </p:nvGraphicFramePr>
          <p:xfrm>
            <a:off x="2860" y="7621"/>
            <a:ext cx="1417" cy="1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imgW="405765" imgH="393700" progId="Equation.KSEE3">
                    <p:embed/>
                  </p:oleObj>
                </mc:Choice>
                <mc:Fallback>
                  <p:oleObj r:id="rId9" imgW="405765" imgH="393700" progId="Equation.KSEE3">
                    <p:embed/>
                    <p:pic>
                      <p:nvPicPr>
                        <p:cNvPr id="2" name="对象 1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860" y="7621"/>
                          <a:ext cx="1417" cy="13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hlinkClick r:id="" action="ppaction://ole?verb=0"/>
            </p:cNvPr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4842" y="6414"/>
            <a:ext cx="2928" cy="1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838200" imgH="393700" progId="Equation.KSEE3">
                    <p:embed/>
                  </p:oleObj>
                </mc:Choice>
                <mc:Fallback>
                  <p:oleObj r:id="rId11" imgW="838200" imgH="393700" progId="Equation.KSEE3">
                    <p:embed/>
                    <p:pic>
                      <p:nvPicPr>
                        <p:cNvPr id="3" name="对象 2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842" y="6414"/>
                          <a:ext cx="2928" cy="13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2" name="矩形 6"/>
          <p:cNvSpPr/>
          <p:nvPr>
            <p:custDataLst>
              <p:tags r:id="rId3"/>
            </p:custDataLst>
          </p:nvPr>
        </p:nvSpPr>
        <p:spPr>
          <a:xfrm>
            <a:off x="3204845" y="5872730"/>
            <a:ext cx="209232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② ③ ④ ⑤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39E3A5-1202-474E-9C2D-3B119FCD263C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例题巩固</a:t>
            </a:r>
            <a:endParaRPr lang="zh-CN" sz="4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B6385D-A5FD-1F96-45FD-7D3297EA93E8}"/>
              </a:ext>
            </a:extLst>
          </p:cNvPr>
          <p:cNvSpPr txBox="1"/>
          <p:nvPr/>
        </p:nvSpPr>
        <p:spPr>
          <a:xfrm>
            <a:off x="235585" y="627380"/>
            <a:ext cx="67519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题型三：</a:t>
            </a:r>
            <a:r>
              <a:rPr 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不等式性质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的大小应用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6AA511-1D14-A3B3-38DB-154FE0C2CC62}"/>
              </a:ext>
            </a:extLst>
          </p:cNvPr>
          <p:cNvSpPr txBox="1"/>
          <p:nvPr/>
        </p:nvSpPr>
        <p:spPr>
          <a:xfrm>
            <a:off x="235585" y="1052512"/>
            <a:ext cx="3858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角度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  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判断命题的真假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 fill="hold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例题巩固</a:t>
            </a:r>
            <a:endParaRPr lang="zh-CN" sz="4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FAF8BA-732C-7F7D-4510-72CBA65E91C3}"/>
                  </a:ext>
                </a:extLst>
              </p:cNvPr>
              <p:cNvSpPr txBox="1"/>
              <p:nvPr/>
            </p:nvSpPr>
            <p:spPr>
              <a:xfrm>
                <a:off x="509270" y="1080770"/>
                <a:ext cx="11022330" cy="79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800" b="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&gt;</m:t>
                    </m:r>
                    <m:r>
                      <a:rPr lang="en-US" altLang="zh-CN" sz="2800" b="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sz="2800" b="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&gt;0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𝑐</m:t>
                    </m:r>
                    <m:r>
                      <a:rPr lang="en-US" altLang="zh-CN" sz="2800" b="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&lt;0</m:t>
                    </m:r>
                    <m:r>
                      <a:rPr lang="en-US" altLang="zh-CN" sz="2800" b="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，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  <a:sym typeface="+mn-ea"/>
                  </a:rPr>
                  <a:t>求证：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b="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𝑐</m:t>
                        </m:r>
                      </m:num>
                      <m:den>
                        <m:r>
                          <a:rPr lang="en-US" altLang="zh-CN" sz="2800" b="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den>
                    </m:f>
                    <m:r>
                      <a:rPr lang="en-US" altLang="zh-CN" sz="2800" b="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&gt;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b="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𝑐</m:t>
                        </m:r>
                      </m:num>
                      <m:den>
                        <m:r>
                          <a:rPr lang="en-US" altLang="zh-CN" sz="2800" b="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</m:den>
                    </m:f>
                    <m:r>
                      <a:rPr lang="en-US" altLang="zh-CN" sz="2800" b="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.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FAF8BA-732C-7F7D-4510-72CBA65E9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70" y="1080770"/>
                <a:ext cx="11022330" cy="798552"/>
              </a:xfrm>
              <a:prstGeom prst="rect">
                <a:avLst/>
              </a:prstGeom>
              <a:blipFill>
                <a:blip r:embed="rId2"/>
                <a:stretch>
                  <a:fillRect l="-1151"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41D1636-D00D-A276-4EE6-105F8F1F32CD}"/>
                  </a:ext>
                </a:extLst>
              </p:cNvPr>
              <p:cNvSpPr txBox="1"/>
              <p:nvPr/>
            </p:nvSpPr>
            <p:spPr>
              <a:xfrm>
                <a:off x="601345" y="1678940"/>
                <a:ext cx="8497570" cy="3745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证明：</a:t>
                </a:r>
                <a:r>
                  <a:rPr lang="en-US" altLang="zh-CN" sz="2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&gt;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&gt;0</m:t>
                    </m:r>
                    <m:r>
                      <a:rPr lang="zh-CN" altLang="en-US" sz="2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itchFamily="2" charset="-122"/>
                        <a:sym typeface="+mn-ea"/>
                      </a:rPr>
                      <m:t>，</m:t>
                    </m:r>
                  </m:oMath>
                </a14:m>
                <a:endParaRPr lang="zh-CN" altLang="en-US" sz="2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sz="2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∴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𝑎𝑏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&gt;0</m:t>
                    </m:r>
                    <m:r>
                      <a:rPr lang="zh-CN" altLang="en-US" sz="2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itchFamily="2" charset="-122"/>
                        <a:sym typeface="+mn-ea"/>
                      </a:rPr>
                      <m:t>，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𝑎𝑏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&gt;0.</m:t>
                    </m:r>
                  </m:oMath>
                </a14:m>
                <a:endParaRPr lang="zh-CN" altLang="en-US" sz="24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于是，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itchFamily="2" charset="-122"/>
                        <a:cs typeface="宋体" panose="02010600030101010101" pitchFamily="2" charset="-122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∙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𝑎𝑏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&gt;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∙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𝑎𝑏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，</m:t>
                    </m:r>
                  </m:oMath>
                </a14:m>
                <a:endParaRPr lang="en-US" altLang="zh-CN" sz="2400" i="1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&gt;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.</m:t>
                    </m:r>
                  </m:oMath>
                </a14:m>
                <a:endParaRPr lang="en-US" altLang="zh-CN" sz="2400" i="1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𝑐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&lt;0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，</m:t>
                    </m:r>
                  </m:oMath>
                </a14:m>
                <a:r>
                  <a:rPr lang="zh-CN" altLang="en-US" sz="2400" b="1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𝑐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&gt;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𝑐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.</m:t>
                    </m:r>
                  </m:oMath>
                </a14:m>
                <a:endParaRPr lang="en-US" altLang="zh-CN" sz="2400" b="1" i="1">
                  <a:solidFill>
                    <a:srgbClr val="FF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41D1636-D00D-A276-4EE6-105F8F1F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45" y="1678940"/>
                <a:ext cx="8497570" cy="3745865"/>
              </a:xfrm>
              <a:prstGeom prst="rect">
                <a:avLst/>
              </a:prstGeom>
              <a:blipFill>
                <a:blip r:embed="rId3"/>
                <a:stretch>
                  <a:fillRect l="-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3F630BA-9020-91CC-C319-932BDA32F6D7}"/>
              </a:ext>
            </a:extLst>
          </p:cNvPr>
          <p:cNvSpPr txBox="1"/>
          <p:nvPr/>
        </p:nvSpPr>
        <p:spPr>
          <a:xfrm>
            <a:off x="509270" y="687497"/>
            <a:ext cx="32461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角度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  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证明不等式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55270" y="812165"/>
                <a:ext cx="10262870" cy="12323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fontAlgn="auto"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  <a:sym typeface="+mn-ea"/>
                  </a:rPr>
                  <a:t>例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  <a:sym typeface="+mn-ea"/>
                  </a:rPr>
                  <a:t>6</a:t>
                </a:r>
                <a:r>
                  <a:rPr lang="zh-CN" altLang="en-US" sz="2800" dirty="0"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已知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−1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+mn-ea"/>
                      </a:rPr>
                      <m:t>≤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+mn-ea"/>
                      </a:rPr>
                      <m:t>≤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zh-CN" alt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，</m:t>
                    </m:r>
                    <m:r>
                      <a:rPr lang="en-US" altLang="zh-CN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2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+mn-ea"/>
                      </a:rPr>
                      <m:t>≤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𝑏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+mn-ea"/>
                      </a:rPr>
                      <m:t>≤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3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</a:p>
              <a:p>
                <a:pPr algn="l" fontAlgn="auto"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  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 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（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1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）求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𝑎</m:t>
                    </m:r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的取值范围； （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2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）求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黑体" panose="02010609060101010101" charset="-122"/>
                        <a:sym typeface="+mn-ea"/>
                      </a:rPr>
                      <m:t>3</m:t>
                    </m:r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𝑎</m:t>
                    </m:r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+2</m:t>
                    </m:r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的取值范围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55270" y="812165"/>
                <a:ext cx="10262870" cy="1232389"/>
              </a:xfrm>
              <a:prstGeom prst="rect">
                <a:avLst/>
              </a:prstGeom>
              <a:blipFill>
                <a:blip r:embed="rId6"/>
                <a:stretch>
                  <a:fillRect l="-1236" b="-1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9BD400E-9207-D5A0-F987-FA1B814C57D6}"/>
              </a:ext>
            </a:extLst>
          </p:cNvPr>
          <p:cNvSpPr txBox="1"/>
          <p:nvPr/>
        </p:nvSpPr>
        <p:spPr>
          <a:xfrm>
            <a:off x="0" y="0"/>
            <a:ext cx="8618483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r>
              <a:rPr lang="en-US" altLang="zh-CN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利用不等式性质求取值范围</a:t>
            </a:r>
            <a:endParaRPr lang="zh-CN" sz="4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24B6B2C-14F0-DFEB-4D0F-54CA699ECEF6}"/>
                  </a:ext>
                </a:extLst>
              </p:cNvPr>
              <p:cNvSpPr txBox="1"/>
              <p:nvPr/>
            </p:nvSpPr>
            <p:spPr>
              <a:xfrm>
                <a:off x="3399692" y="3188677"/>
                <a:ext cx="2334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先考虑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dirty="0"/>
                  <a:t>的取值范围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24B6B2C-14F0-DFEB-4D0F-54CA699E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92" y="3188677"/>
                <a:ext cx="2334550" cy="369332"/>
              </a:xfrm>
              <a:prstGeom prst="rect">
                <a:avLst/>
              </a:prstGeom>
              <a:blipFill>
                <a:blip r:embed="rId7"/>
                <a:stretch>
                  <a:fillRect l="-2350" t="-8197" r="-1828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54635" y="869315"/>
                <a:ext cx="11551542" cy="652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fontAlgn="auto">
                  <a:lnSpc>
                    <a:spcPct val="130000"/>
                  </a:lnSpc>
                </a:pPr>
                <a:r>
                  <a:rPr 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rPr>
                  <a:t>变式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−1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+</m:t>
                    </m:r>
                    <m:r>
                      <a:rPr lang="en-US" altLang="zh-CN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𝑏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zh-CN" alt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，</m:t>
                    </m:r>
                    <m:r>
                      <a:rPr lang="en-US" altLang="zh-CN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2 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  <m:r>
                      <a:rPr lang="en-US" altLang="zh-CN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𝑎</m:t>
                    </m:r>
                    <m:r>
                      <a:rPr lang="en-US" altLang="zh-CN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r>
                      <a:rPr lang="en-US" altLang="zh-CN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𝑏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≤3</m:t>
                    </m:r>
                    <m:r>
                      <a:rPr lang="zh-CN" alt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，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3</m:t>
                    </m:r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𝑎</m:t>
                    </m:r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+2</m:t>
                    </m:r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rPr>
                  <a:t>的取值范围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54635" y="869315"/>
                <a:ext cx="11551542" cy="652615"/>
              </a:xfrm>
              <a:prstGeom prst="rect">
                <a:avLst/>
              </a:prstGeom>
              <a:blipFill>
                <a:blip r:embed="rId6"/>
                <a:stretch>
                  <a:fillRect l="-1099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3C08285-A343-289C-31D3-EF15949AF137}"/>
              </a:ext>
            </a:extLst>
          </p:cNvPr>
          <p:cNvSpPr txBox="1"/>
          <p:nvPr/>
        </p:nvSpPr>
        <p:spPr>
          <a:xfrm>
            <a:off x="0" y="0"/>
            <a:ext cx="8618483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r>
              <a:rPr lang="en-US" altLang="zh-CN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利用不等式性质求取值范围</a:t>
            </a:r>
            <a:endParaRPr lang="zh-CN" sz="4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0FB6503-A996-A58D-2DB4-9C2E874FD742}"/>
                  </a:ext>
                </a:extLst>
              </p:cNvPr>
              <p:cNvSpPr txBox="1"/>
              <p:nvPr/>
            </p:nvSpPr>
            <p:spPr>
              <a:xfrm>
                <a:off x="3288323" y="3124200"/>
                <a:ext cx="53301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利用待定系数法令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</a:rPr>
                      <m:t>𝑚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603050405020304" pitchFamily="18" charset="0"/>
                            <a:sym typeface="+mn-ea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603050405020304" pitchFamily="18" charset="0"/>
                            <a:sym typeface="+mn-ea"/>
                          </a:rPr>
                          <m:t>𝑏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</a:rPr>
                      <m:t>𝑛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603050405020304" pitchFamily="18" charset="0"/>
                            <a:sym typeface="+mn-ea"/>
                          </a:rPr>
                          <m:t>𝑏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=3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+2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0FB6503-A996-A58D-2DB4-9C2E874FD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323" y="3124200"/>
                <a:ext cx="5330160" cy="646331"/>
              </a:xfrm>
              <a:prstGeom prst="rect">
                <a:avLst/>
              </a:prstGeom>
              <a:blipFill>
                <a:blip r:embed="rId7"/>
                <a:stretch>
                  <a:fillRect l="-914"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92405" y="878205"/>
            <a:ext cx="1159065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利用不等式的性质求取值范围的策略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建立待求范围的整体与已知范围的整体的关系，最后利用次不等式的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性质进行运算，求得待求的范围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50000"/>
              </a:lnSpc>
            </a:pPr>
            <a:r>
              <a:rPr 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同向不等式的两边可以相加，这种转化不是等价变形，如果在解题过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程中多次使用这种转化，就有可能扩大其取值范围．</a:t>
            </a:r>
            <a:endParaRPr lang="en-US" altLang="zh-CN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366" name="Object 6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126451" y="4435625"/>
          <a:ext cx="564959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714500" imgH="203200" progId="Equation.3">
                  <p:embed/>
                </p:oleObj>
              </mc:Choice>
              <mc:Fallback>
                <p:oleObj r:id="rId9" imgW="1714500" imgH="203200" progId="Equation.3">
                  <p:embed/>
                  <p:pic>
                    <p:nvPicPr>
                      <p:cNvPr id="14366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26451" y="4435625"/>
                        <a:ext cx="5649595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4403090" y="4876165"/>
            <a:ext cx="627380" cy="539750"/>
            <a:chOff x="8234" y="7818"/>
            <a:chExt cx="988" cy="850"/>
          </a:xfrm>
        </p:grpSpPr>
        <p:graphicFrame>
          <p:nvGraphicFramePr>
            <p:cNvPr id="3" name="Object 6"/>
            <p:cNvGraphicFramePr>
              <a:graphicFrameLocks noChangeAspect="1"/>
            </p:cNvGraphicFramePr>
            <p:nvPr>
              <p:custDataLst>
                <p:tags r:id="rId5"/>
              </p:custDataLst>
            </p:nvPr>
          </p:nvGraphicFramePr>
          <p:xfrm>
            <a:off x="8234" y="7845"/>
            <a:ext cx="989" cy="7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190500" imgH="152400" progId="Equation.3">
                    <p:embed/>
                  </p:oleObj>
                </mc:Choice>
                <mc:Fallback>
                  <p:oleObj r:id="rId11" imgW="190500" imgH="152400" progId="Equation.3">
                    <p:embed/>
                    <p:pic>
                      <p:nvPicPr>
                        <p:cNvPr id="3" name="Object 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234" y="7845"/>
                          <a:ext cx="989" cy="7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hlinkClick r:id="" action="ppaction://ole?verb=0"/>
            </p:cNvPr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8626" y="7818"/>
            <a:ext cx="487" cy="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101600" imgH="177165" progId="Equation.KSEE3">
                    <p:embed/>
                  </p:oleObj>
                </mc:Choice>
                <mc:Fallback>
                  <p:oleObj r:id="rId13" imgW="101600" imgH="177165" progId="Equation.KSEE3">
                    <p:embed/>
                    <p:pic>
                      <p:nvPicPr>
                        <p:cNvPr id="7" name="对象 6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626" y="7818"/>
                          <a:ext cx="487" cy="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EB09057-895C-E0E3-60F2-B6486ADA8578}"/>
              </a:ext>
            </a:extLst>
          </p:cNvPr>
          <p:cNvSpPr txBox="1"/>
          <p:nvPr/>
        </p:nvSpPr>
        <p:spPr>
          <a:xfrm>
            <a:off x="0" y="0"/>
            <a:ext cx="8618483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r>
              <a:rPr lang="en-US" altLang="zh-CN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利用不等式性质求取值范围</a:t>
            </a:r>
            <a:endParaRPr lang="zh-CN" sz="4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7350" y="974265"/>
            <a:ext cx="11117580" cy="28998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720000">
              <a:lnSpc>
                <a:spcPct val="170000"/>
              </a:lnSpc>
            </a:pP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在现实世界和日常生活中，大量存在着相等关系和不等关系，例如多与少</a:t>
            </a:r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</a:t>
            </a:r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与小、</a:t>
            </a: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长</a:t>
            </a:r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短</a:t>
            </a:r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</a:t>
            </a:r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矮</a:t>
            </a:r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远与近</a:t>
            </a:r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快与慢</a:t>
            </a:r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、涨</a:t>
            </a: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与跌，轻与重，不超过或不</a:t>
            </a:r>
            <a:r>
              <a:rPr 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少</a:t>
            </a: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于等</a:t>
            </a:r>
            <a:r>
              <a:rPr lang="en-US"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类似于这样的问题，反映在数量关系上，就是相等与不等</a:t>
            </a:r>
            <a:r>
              <a:rPr lang="en-US"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相等用等式表示，不等用不等式表示</a:t>
            </a:r>
            <a:r>
              <a:rPr 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DDAA5F-1420-C41E-EA90-E8D20062604F}"/>
              </a:ext>
            </a:extLst>
          </p:cNvPr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新课引入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0190" y="918845"/>
                <a:ext cx="11588750" cy="564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1</a:t>
                </a:r>
                <a:r>
                  <a:rPr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．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不等式与不等关系：</a:t>
                </a:r>
                <a:endParaRPr lang="zh-CN" altLang="en-US" sz="28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fontAlgn="auto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      </a:t>
                </a:r>
                <a:r>
                  <a:rPr lang="zh-CN" altLang="en-US" sz="2800" dirty="0">
                    <a:latin typeface="楷体" panose="02010609060101010101" charset="-122"/>
                    <a:ea typeface="楷体" panose="02010609060101010101" charset="-122"/>
                    <a:cs typeface="黑体" panose="02010609060101010101" charset="-122"/>
                  </a:rPr>
                  <a:t>用不等式表示不等关系，注意文字语言与符号语言之间的转化</a:t>
                </a:r>
                <a:r>
                  <a:rPr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．</a:t>
                </a:r>
                <a:endParaRPr lang="zh-CN" altLang="en-US" sz="28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fontAlgn="auto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2</a:t>
                </a:r>
                <a:r>
                  <a:rPr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．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比较两个实数大小关系的依据：</a:t>
                </a:r>
                <a:endParaRPr lang="zh-CN" altLang="en-US" sz="28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fontAlgn="auto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fontAlgn="auto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fontAlgn="auto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fontAlgn="auto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3</a:t>
                </a:r>
                <a:r>
                  <a:rPr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．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作差比较法：</a:t>
                </a:r>
                <a:endParaRPr lang="zh-CN" altLang="en-US" sz="28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fontAlgn="auto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       </a:t>
                </a:r>
                <a:r>
                  <a:rPr lang="zh-CN" altLang="en-US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作差</a:t>
                </a:r>
                <a:r>
                  <a:rPr lang="en-US" altLang="zh-CN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 </a:t>
                </a:r>
                <a:r>
                  <a:rPr lang="zh-CN" altLang="en-US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→</a:t>
                </a:r>
                <a:r>
                  <a:rPr lang="en-US" altLang="zh-CN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 </a:t>
                </a:r>
                <a:r>
                  <a:rPr lang="zh-CN" altLang="en-US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变形</a:t>
                </a:r>
                <a:r>
                  <a:rPr lang="en-US" altLang="zh-CN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 </a:t>
                </a:r>
                <a:r>
                  <a:rPr lang="zh-CN" altLang="en-US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→</a:t>
                </a:r>
                <a:r>
                  <a:rPr lang="en-US" altLang="zh-CN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 </a:t>
                </a:r>
                <a:r>
                  <a:rPr lang="zh-CN" altLang="en-US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判断符号</a:t>
                </a:r>
                <a:r>
                  <a:rPr lang="en-US" altLang="zh-CN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 </a:t>
                </a:r>
                <a:r>
                  <a:rPr lang="zh-CN" altLang="en-US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→</a:t>
                </a:r>
                <a:r>
                  <a:rPr lang="en-US" altLang="zh-CN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 </a:t>
                </a:r>
                <a:r>
                  <a:rPr lang="zh-CN" altLang="en-US" sz="2800" dirty="0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作出结论</a:t>
                </a:r>
                <a:endParaRPr lang="en-US" altLang="zh-CN" sz="28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endParaRPr>
              </a:p>
              <a:p>
                <a:pPr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4</a:t>
                </a:r>
                <a:r>
                  <a:rPr lang="zh-CN" altLang="en-US"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．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重要不等式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：</a:t>
                </a:r>
                <a:endParaRPr lang="en-US" altLang="zh-CN" sz="28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      </a:t>
                </a:r>
                <a:r>
                  <a:rPr lang="en-US" altLang="zh-CN" sz="28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≥2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𝑎𝑏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𝑏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时，等号成立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.</a:t>
                </a:r>
                <a:endParaRPr lang="zh-CN" altLang="en-US" sz="28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50190" y="918845"/>
                <a:ext cx="11588750" cy="5642314"/>
              </a:xfrm>
              <a:prstGeom prst="rect">
                <a:avLst/>
              </a:prstGeom>
              <a:blipFill>
                <a:blip r:embed="rId7"/>
                <a:stretch>
                  <a:fillRect l="-1094" t="-225" b="-2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468755" y="2630170"/>
          <a:ext cx="3006869" cy="17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6517600" imgH="15240000" progId="Equation.3">
                  <p:embed/>
                </p:oleObj>
              </mc:Choice>
              <mc:Fallback>
                <p:oleObj name="公式" r:id="rId8" imgW="26517600" imgH="15240000" progId="Equation.3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68755" y="2630170"/>
                        <a:ext cx="3006869" cy="172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D8594B7-297D-2CA3-C874-F9D18F47DFE3}"/>
              </a:ext>
            </a:extLst>
          </p:cNvPr>
          <p:cNvSpPr txBox="1"/>
          <p:nvPr/>
        </p:nvSpPr>
        <p:spPr>
          <a:xfrm>
            <a:off x="0" y="0"/>
            <a:ext cx="8618483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小结</a:t>
            </a:r>
            <a:endParaRPr lang="zh-CN" sz="4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14325" y="782320"/>
          <a:ext cx="11409680" cy="52939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6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性质</a:t>
                      </a:r>
                      <a:endParaRPr lang="en-US" altLang="en-US" sz="2400" b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别名</a:t>
                      </a:r>
                      <a:endParaRPr lang="en-US" altLang="en-US" sz="2400" b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性质内容</a:t>
                      </a:r>
                      <a:endParaRPr lang="en-US" altLang="en-US" sz="2400" b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注意</a:t>
                      </a:r>
                      <a:endParaRPr lang="en-US" altLang="en-US" sz="2400" b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对称性</a:t>
                      </a:r>
                      <a:endParaRPr lang="en-US" altLang="en-US" sz="2000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⇔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</a:t>
                      </a:r>
                      <a:r>
                        <a:rPr lang="en-US" sz="24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&lt;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</a:t>
                      </a:r>
                      <a:endParaRPr lang="en-US" altLang="en-US" sz="24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7030A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a:t>⇔</a:t>
                      </a:r>
                      <a:endParaRPr lang="en-US" altLang="en-US" sz="2400" b="1">
                        <a:solidFill>
                          <a:srgbClr val="7030A0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传递性</a:t>
                      </a:r>
                      <a:endParaRPr lang="en-US" altLang="en-US" sz="2000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⇒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endParaRPr lang="en-US" altLang="en-US" sz="24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7030A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a:t>⇒</a:t>
                      </a:r>
                      <a:endParaRPr lang="en-US" altLang="en-US" sz="2400" b="1">
                        <a:solidFill>
                          <a:srgbClr val="7030A0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可加性</a:t>
                      </a:r>
                      <a:endParaRPr lang="en-US" altLang="en-US" sz="2000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⇔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＋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＋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altLang="en-US" sz="24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7030A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a:t>⇔</a:t>
                      </a:r>
                      <a:endParaRPr lang="en-US" altLang="en-US" sz="2400" b="1">
                        <a:solidFill>
                          <a:srgbClr val="7030A0"/>
                        </a:solidFill>
                        <a:latin typeface="Cambria Math" panose="02040503050406030204" charset="0"/>
                        <a:ea typeface="Times New Roman" panose="02020603050405020304" pitchFamily="18" charset="0"/>
                        <a:cs typeface="Cambria Math" panose="02040503050406030204" charset="0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可乘性</a:t>
                      </a:r>
                      <a:endParaRPr lang="en-US" altLang="en-US" sz="2000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&gt;0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⇒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</a:t>
                      </a:r>
                      <a:r>
                        <a:rPr lang="zh-CN" alt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；</a:t>
                      </a:r>
                      <a:r>
                        <a:rPr lang="en-US" altLang="zh-CN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r>
                        <a:rPr lang="en-US" sz="24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&lt;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0⇒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ac</a:t>
                      </a:r>
                      <a:r>
                        <a:rPr lang="en-US" sz="2400" b="1">
                          <a:latin typeface="Times New Roman" panose="02020603050405020304" pitchFamily="18" charset="0"/>
                          <a:ea typeface="黑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&lt;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bc</a:t>
                      </a:r>
                      <a:endParaRPr lang="zh-CN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i="1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="1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的符号</a:t>
                      </a:r>
                      <a:endParaRPr lang="en-US" altLang="en-US" sz="2400" b="1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同向可加性</a:t>
                      </a:r>
                      <a:endParaRPr lang="en-US" altLang="en-US" sz="2000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⇒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＋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＋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同向</a:t>
                      </a:r>
                      <a:endParaRPr lang="en-US" altLang="en-US" sz="2400" b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同向同正可乘性</a:t>
                      </a:r>
                      <a:endParaRPr lang="en-US" altLang="en-US" sz="2000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&gt;0，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</a:t>
                      </a:r>
                      <a:r>
                        <a:rPr 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&gt;0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⇒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&gt;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同向  同正 </a:t>
                      </a:r>
                      <a:endParaRPr lang="en-US" altLang="en-US" sz="2400" b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可乘方性</a:t>
                      </a:r>
                      <a:endParaRPr lang="en-US" altLang="en-US" sz="2000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&gt;0⇒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0" i="1" baseline="30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0" i="1" baseline="30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∈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400" b="0" baseline="30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≥2)</a:t>
                      </a:r>
                      <a:endParaRPr lang="en-US" altLang="en-US" sz="24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可开方性</a:t>
                      </a:r>
                      <a:endParaRPr lang="en-US" altLang="en-US" sz="2000" b="1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&gt;0⇒              (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∈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400" b="0" baseline="30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≥2)</a:t>
                      </a:r>
                      <a:endParaRPr lang="en-US" altLang="en-US" sz="2400" b="0" i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4800600" y="5603875"/>
          <a:ext cx="1034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96900" imgH="228600" progId="Equation.KSEE3">
                  <p:embed/>
                </p:oleObj>
              </mc:Choice>
              <mc:Fallback>
                <p:oleObj r:id="rId6" imgW="596900" imgH="228600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00600" y="5603875"/>
                        <a:ext cx="1034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127F647-0C00-818C-E99E-E2A7E8B043EF}"/>
              </a:ext>
            </a:extLst>
          </p:cNvPr>
          <p:cNvSpPr txBox="1"/>
          <p:nvPr/>
        </p:nvSpPr>
        <p:spPr>
          <a:xfrm>
            <a:off x="0" y="0"/>
            <a:ext cx="8618483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小结</a:t>
            </a:r>
            <a:endParaRPr lang="zh-CN" sz="4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92405" y="878205"/>
            <a:ext cx="1159065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利用不等式的性质求取值范围的策略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建立待求范围的整体与已知范围的整体的关系，最后利用次不等式的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性质进行运算，求得待求的范围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50000"/>
              </a:lnSpc>
            </a:pPr>
            <a:r>
              <a:rPr 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同向不等式的两边可以相加，这种转化不是等价变形，如果在解题过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程中多次使用这种转化，就有可能扩大其取值范围．</a:t>
            </a:r>
            <a:endParaRPr lang="en-US" altLang="zh-CN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60DAA6-B874-E4A8-E1D1-5EBB34E51D5C}"/>
              </a:ext>
            </a:extLst>
          </p:cNvPr>
          <p:cNvSpPr txBox="1"/>
          <p:nvPr/>
        </p:nvSpPr>
        <p:spPr>
          <a:xfrm>
            <a:off x="0" y="0"/>
            <a:ext cx="8618483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小结</a:t>
            </a:r>
            <a:endParaRPr lang="zh-CN" sz="4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谢谢！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布置作业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>
            <p:custDataLst>
              <p:tags r:id="rId2"/>
            </p:custDataLst>
          </p:nvPr>
        </p:nvSpPr>
        <p:spPr>
          <a:xfrm>
            <a:off x="145722" y="1207857"/>
            <a:ext cx="11690985" cy="3449955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800" b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</a:rPr>
              <a:t>问题1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en-US" altLang="zh-CN" sz="2800" dirty="0" err="1">
                <a:latin typeface="黑体" panose="02010609060101010101" charset="-122"/>
                <a:ea typeface="黑体" panose="02010609060101010101" charset="-122"/>
              </a:rPr>
              <a:t>你能用不等式或不等式组表示下列问题中的不等关系吗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? </a:t>
            </a:r>
          </a:p>
          <a:p>
            <a:pPr fontAlgn="auto">
              <a:lnSpc>
                <a:spcPct val="13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）某路段限速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40km/h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；</a:t>
            </a:r>
          </a:p>
          <a:p>
            <a:pPr fontAlgn="auto">
              <a:lnSpc>
                <a:spcPct val="13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）某品牌酸奶的质量检查规定,酸奶中脂肪的含量f 应不少于2.5%，</a:t>
            </a:r>
          </a:p>
          <a:p>
            <a:pPr fontAlgn="auto">
              <a:lnSpc>
                <a:spcPct val="13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蛋白质的含量p应不少于2.3%；</a:t>
            </a:r>
          </a:p>
          <a:p>
            <a:pPr fontAlgn="auto">
              <a:lnSpc>
                <a:spcPct val="13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）三角形两边之和大于第三边、两边之差小于第三边；</a:t>
            </a:r>
          </a:p>
          <a:p>
            <a:pPr fontAlgn="auto">
              <a:lnSpc>
                <a:spcPct val="13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）连接直线外一点与直线上各点的所有线段中,垂线段最短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．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22582" y="4657812"/>
            <a:ext cx="11135995" cy="735965"/>
          </a:xfrm>
          <a:prstGeom prst="rect">
            <a:avLst/>
          </a:prstGeom>
          <a:noFill/>
          <a:ln w="28575" cap="flat" cmpd="sng">
            <a:noFill/>
            <a:prstDash val="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对于（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），设在该路段行驶的汽车的速度为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km/h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，则</a:t>
            </a:r>
            <a:r>
              <a:rPr 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0&lt; </a:t>
            </a:r>
            <a:r>
              <a:rPr lang="en-US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 </a:t>
            </a:r>
            <a:r>
              <a:rPr 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&lt;40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en-US" sz="28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422582" y="5553162"/>
            <a:ext cx="11135360" cy="1036320"/>
            <a:chOff x="831" y="7901"/>
            <a:chExt cx="17536" cy="1632"/>
          </a:xfrm>
        </p:grpSpPr>
        <p:graphicFrame>
          <p:nvGraphicFramePr>
            <p:cNvPr id="4" name="对象 -2147482624"/>
            <p:cNvGraphicFramePr>
              <a:graphicFrameLocks noChangeAspect="1"/>
            </p:cNvGraphicFramePr>
            <p:nvPr>
              <p:custDataLst>
                <p:tags r:id="rId5"/>
              </p:custDataLst>
            </p:nvPr>
          </p:nvGraphicFramePr>
          <p:xfrm>
            <a:off x="6833" y="7901"/>
            <a:ext cx="2494" cy="1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imgW="698500" imgH="457200" progId="Equation.KSEE3">
                    <p:embed/>
                  </p:oleObj>
                </mc:Choice>
                <mc:Fallback>
                  <p:oleObj r:id="rId9" imgW="698500" imgH="457200" progId="Equation.KSEE3">
                    <p:embed/>
                    <p:pic>
                      <p:nvPicPr>
                        <p:cNvPr id="4" name="对象 -21474826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833" y="7901"/>
                          <a:ext cx="2494" cy="1633"/>
                        </a:xfrm>
                        <a:prstGeom prst="rect">
                          <a:avLst/>
                        </a:prstGeom>
                        <a:noFill/>
                        <a:ln w="28575" cmpd="sng">
                          <a:noFill/>
                          <a:prstDash val="dash"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831" y="8046"/>
              <a:ext cx="17537" cy="1159"/>
            </a:xfrm>
            <a:prstGeom prst="rect">
              <a:avLst/>
            </a:prstGeom>
            <a:noFill/>
            <a:ln w="28575" cap="flat" cmpd="sng">
              <a:noFill/>
              <a:prstDash val="dash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对于（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2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），由题意，得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                   </a:t>
              </a:r>
              <a:r>
                <a:rPr lang="zh-CN" altLang="en-US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．</a:t>
              </a:r>
              <a:endParaRPr 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F3D1373-604D-5517-D2AF-6F597F11D8EA}"/>
              </a:ext>
            </a:extLst>
          </p:cNvPr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新课引入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586EF39-78A4-30B4-3406-D4DD540D02EA}"/>
              </a:ext>
            </a:extLst>
          </p:cNvPr>
          <p:cNvGrpSpPr/>
          <p:nvPr/>
        </p:nvGrpSpPr>
        <p:grpSpPr>
          <a:xfrm>
            <a:off x="276293" y="730183"/>
            <a:ext cx="6751993" cy="466090"/>
            <a:chOff x="3559" y="2307"/>
            <a:chExt cx="20583" cy="73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A3AE37F-281E-CF58-B260-670BD3869D41}"/>
                </a:ext>
              </a:extLst>
            </p:cNvPr>
            <p:cNvSpPr txBox="1"/>
            <p:nvPr/>
          </p:nvSpPr>
          <p:spPr>
            <a:xfrm>
              <a:off x="3559" y="2316"/>
              <a:ext cx="2058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题型一：用不等式</a:t>
              </a:r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组表示不等关系</a:t>
              </a:r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0F8A8CD5-BEA9-76F8-7304-8C1CE4059284}"/>
                </a:ext>
              </a:extLst>
            </p:cNvPr>
            <p:cNvSpPr/>
            <p:nvPr/>
          </p:nvSpPr>
          <p:spPr>
            <a:xfrm>
              <a:off x="3559" y="2307"/>
              <a:ext cx="15598" cy="684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27685" y="4532235"/>
            <a:ext cx="11135995" cy="735965"/>
          </a:xfrm>
          <a:prstGeom prst="rect">
            <a:avLst/>
          </a:prstGeom>
          <a:noFill/>
          <a:ln w="28575" cap="flat" cmpd="sng">
            <a:noFill/>
            <a:prstDash val="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对于（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3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），设△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ABC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的三条边为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b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，则</a:t>
            </a:r>
            <a:r>
              <a:rPr lang="en-US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</a:t>
            </a:r>
            <a:r>
              <a:rPr 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+</a:t>
            </a:r>
            <a:r>
              <a:rPr lang="en-US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b </a:t>
            </a:r>
            <a:r>
              <a:rPr 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&gt; </a:t>
            </a:r>
            <a:r>
              <a:rPr lang="en-US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－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b 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&lt; 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en-US" sz="28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28320" y="5266295"/>
            <a:ext cx="9039225" cy="1382395"/>
          </a:xfrm>
          <a:prstGeom prst="rect">
            <a:avLst/>
          </a:prstGeom>
          <a:noFill/>
          <a:ln w="28575" cap="flat" cmpd="sng">
            <a:noFill/>
            <a:prstDash val="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对于（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4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），</a:t>
            </a:r>
            <a:r>
              <a:rPr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设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</a:t>
            </a:r>
            <a:r>
              <a:rPr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是直线</a:t>
            </a:r>
            <a:r>
              <a:rPr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AB</a:t>
            </a:r>
            <a:r>
              <a:rPr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外任意一点，</a:t>
            </a:r>
            <a:r>
              <a:rPr lang="en-US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CD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垂直于</a:t>
            </a:r>
            <a:r>
              <a:rPr sz="2800" i="1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AB</a:t>
            </a:r>
            <a:r>
              <a:rPr lang="zh-CN" sz="2800" i="1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</a:t>
            </a:r>
            <a:r>
              <a:rPr lang="zh-CN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垂</a:t>
            </a: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足为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D</a:t>
            </a:r>
            <a:r>
              <a:rPr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</a:t>
            </a:r>
            <a:r>
              <a:rPr lang="en-US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E</a:t>
            </a:r>
            <a:r>
              <a:rPr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是直线</a:t>
            </a:r>
            <a:r>
              <a:rPr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AB</a:t>
            </a:r>
            <a:r>
              <a:rPr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上</a:t>
            </a:r>
            <a:r>
              <a:rPr 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不同于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D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的</a:t>
            </a:r>
            <a:r>
              <a:rPr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任意一点，则</a:t>
            </a:r>
            <a:r>
              <a:rPr lang="en-US" sz="2800" i="1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CD</a:t>
            </a:r>
            <a:r>
              <a:rPr lang="en-US" sz="2800" i="1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&lt;CE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4"/>
            </p:custDataLst>
          </p:nvPr>
        </p:nvGrpSpPr>
        <p:grpSpPr>
          <a:xfrm>
            <a:off x="9614535" y="4642986"/>
            <a:ext cx="2346325" cy="1790700"/>
            <a:chOff x="15239" y="7105"/>
            <a:chExt cx="3695" cy="2820"/>
          </a:xfrm>
        </p:grpSpPr>
        <p:cxnSp>
          <p:nvCxnSpPr>
            <p:cNvPr id="2" name="直接连接符 1"/>
            <p:cNvCxnSpPr/>
            <p:nvPr>
              <p:custDataLst>
                <p:tags r:id="rId6"/>
              </p:custDataLst>
            </p:nvPr>
          </p:nvCxnSpPr>
          <p:spPr>
            <a:xfrm flipV="1">
              <a:off x="15479" y="9273"/>
              <a:ext cx="332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>
              <p:custDataLst>
                <p:tags r:id="rId7"/>
              </p:custDataLst>
            </p:nvPr>
          </p:nvCxnSpPr>
          <p:spPr>
            <a:xfrm flipV="1">
              <a:off x="16490" y="7742"/>
              <a:ext cx="1426" cy="153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8"/>
              </p:custDataLst>
            </p:nvPr>
          </p:nvCxnSpPr>
          <p:spPr>
            <a:xfrm rot="16200000" flipV="1">
              <a:off x="17150" y="8507"/>
              <a:ext cx="1531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对象 10">
              <a:hlinkClick r:id="" action="ppaction://ole?verb=0"/>
            </p:cNvPr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5239" y="9311"/>
            <a:ext cx="567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imgW="152400" imgH="165100" progId="Equation.DSMT4">
                    <p:embed/>
                  </p:oleObj>
                </mc:Choice>
                <mc:Fallback>
                  <p:oleObj r:id="rId16" imgW="152400" imgH="165100" progId="Equation.DSMT4">
                    <p:embed/>
                    <p:pic>
                      <p:nvPicPr>
                        <p:cNvPr id="11" name="对象 10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5239" y="9311"/>
                          <a:ext cx="567" cy="6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hlinkClick r:id="" action="ppaction://ole?verb=0"/>
            </p:cNvPr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18368" y="9311"/>
            <a:ext cx="567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152400" imgH="165100" progId="Equation.DSMT4">
                    <p:embed/>
                  </p:oleObj>
                </mc:Choice>
                <mc:Fallback>
                  <p:oleObj r:id="rId18" imgW="152400" imgH="165100" progId="Equation.DSMT4">
                    <p:embed/>
                    <p:pic>
                      <p:nvPicPr>
                        <p:cNvPr id="12" name="对象 11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8368" y="9311"/>
                          <a:ext cx="567" cy="6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hlinkClick r:id="" action="ppaction://ole?verb=0"/>
            </p:cNvPr>
            <p:cNvGraphicFramePr>
              <a:graphicFrameLocks noChangeAspect="1"/>
            </p:cNvGraphicFramePr>
            <p:nvPr>
              <p:custDataLst>
                <p:tags r:id="rId11"/>
              </p:custDataLst>
            </p:nvPr>
          </p:nvGraphicFramePr>
          <p:xfrm>
            <a:off x="16223" y="9311"/>
            <a:ext cx="567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152400" imgH="165100" progId="Equation.DSMT4">
                    <p:embed/>
                  </p:oleObj>
                </mc:Choice>
                <mc:Fallback>
                  <p:oleObj r:id="rId20" imgW="152400" imgH="165100" progId="Equation.DSMT4">
                    <p:embed/>
                    <p:pic>
                      <p:nvPicPr>
                        <p:cNvPr id="13" name="对象 12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6223" y="9311"/>
                          <a:ext cx="567" cy="6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0"/>
            </p:cNvPr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17608" y="9311"/>
            <a:ext cx="615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165100" imgH="165100" progId="Equation.DSMT4">
                    <p:embed/>
                  </p:oleObj>
                </mc:Choice>
                <mc:Fallback>
                  <p:oleObj r:id="rId22" imgW="165100" imgH="165100" progId="Equation.DSMT4">
                    <p:embed/>
                    <p:pic>
                      <p:nvPicPr>
                        <p:cNvPr id="15" name="对象 14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7608" y="9311"/>
                          <a:ext cx="615" cy="6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hlinkClick r:id="" action="ppaction://ole?verb=0"/>
            </p:cNvPr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7656" y="7105"/>
            <a:ext cx="567" cy="6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4" imgW="152400" imgH="177165" progId="Equation.DSMT4">
                    <p:embed/>
                  </p:oleObj>
                </mc:Choice>
                <mc:Fallback>
                  <p:oleObj r:id="rId24" imgW="152400" imgH="177165" progId="Equation.DSMT4">
                    <p:embed/>
                    <p:pic>
                      <p:nvPicPr>
                        <p:cNvPr id="17" name="对象 16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7656" y="7105"/>
                          <a:ext cx="567" cy="6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D3F6E12-6637-F954-1855-85ABD1E0F019}"/>
              </a:ext>
            </a:extLst>
          </p:cNvPr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新课引入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3A29728-57E3-57AF-103C-233802B3C73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5722" y="1207857"/>
            <a:ext cx="11690985" cy="3449955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800" b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</a:rPr>
              <a:t>问题1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en-US" altLang="zh-CN" sz="2800" dirty="0" err="1">
                <a:latin typeface="黑体" panose="02010609060101010101" charset="-122"/>
                <a:ea typeface="黑体" panose="02010609060101010101" charset="-122"/>
              </a:rPr>
              <a:t>你能用不等式或不等式组表示下列问题中的不等关系吗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? </a:t>
            </a:r>
          </a:p>
          <a:p>
            <a:pPr fontAlgn="auto">
              <a:lnSpc>
                <a:spcPct val="13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）某路段限速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40km/h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；</a:t>
            </a:r>
          </a:p>
          <a:p>
            <a:pPr fontAlgn="auto">
              <a:lnSpc>
                <a:spcPct val="13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）某品牌酸奶的质量检查规定,酸奶中脂肪的含量f 应不少于2.5%，</a:t>
            </a:r>
          </a:p>
          <a:p>
            <a:pPr fontAlgn="auto">
              <a:lnSpc>
                <a:spcPct val="13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蛋白质的含量p应不少于2.3%；</a:t>
            </a:r>
          </a:p>
          <a:p>
            <a:pPr fontAlgn="auto">
              <a:lnSpc>
                <a:spcPct val="13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）三角形两边之和大于第三边、两边之差小于第三边；</a:t>
            </a:r>
          </a:p>
          <a:p>
            <a:pPr fontAlgn="auto">
              <a:lnSpc>
                <a:spcPct val="13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）连接直线外一点与直线上各点的所有线段中,垂线段最短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．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CCDB838-1F79-66BD-E4BE-59ED7426A9E0}"/>
              </a:ext>
            </a:extLst>
          </p:cNvPr>
          <p:cNvGrpSpPr/>
          <p:nvPr/>
        </p:nvGrpSpPr>
        <p:grpSpPr>
          <a:xfrm>
            <a:off x="276293" y="730183"/>
            <a:ext cx="6751993" cy="466090"/>
            <a:chOff x="3559" y="2307"/>
            <a:chExt cx="20583" cy="73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13A6E43-39BA-E988-ACDA-C8ABAEDE1E99}"/>
                </a:ext>
              </a:extLst>
            </p:cNvPr>
            <p:cNvSpPr txBox="1"/>
            <p:nvPr/>
          </p:nvSpPr>
          <p:spPr>
            <a:xfrm>
              <a:off x="3559" y="2316"/>
              <a:ext cx="2058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题型一：用不等式</a:t>
              </a:r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组表示不等关系</a:t>
              </a:r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C4D752A3-82A5-88B0-5DE0-F9FEB0E047E6}"/>
                </a:ext>
              </a:extLst>
            </p:cNvPr>
            <p:cNvSpPr/>
            <p:nvPr/>
          </p:nvSpPr>
          <p:spPr>
            <a:xfrm>
              <a:off x="3559" y="2307"/>
              <a:ext cx="15598" cy="684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>
            <p:custDataLst>
              <p:tags r:id="rId2"/>
            </p:custDataLst>
          </p:nvPr>
        </p:nvSpPr>
        <p:spPr>
          <a:xfrm>
            <a:off x="250825" y="671830"/>
            <a:ext cx="11421110" cy="2330450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800" b="1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</a:rPr>
              <a:t>问题</a:t>
            </a:r>
            <a:r>
              <a:rPr lang="en-US" altLang="zh-CN" sz="2800" b="1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</a:rPr>
              <a:t>  你能用不等式或不等式组表示下列问题中的不等关系吗? </a:t>
            </a:r>
          </a:p>
          <a:p>
            <a:pPr fontAlgn="auto">
              <a:lnSpc>
                <a:spcPct val="130000"/>
              </a:lnSpc>
            </a:pPr>
            <a:r>
              <a:rPr sz="2800">
                <a:latin typeface="黑体" panose="02010609060101010101" charset="-122"/>
                <a:ea typeface="黑体" panose="02010609060101010101" charset="-122"/>
              </a:rPr>
              <a:t>某种杂志原以每本2</a:t>
            </a:r>
            <a:r>
              <a:rPr sz="2800" b="1">
                <a:latin typeface="黑体" panose="02010609060101010101" charset="-122"/>
                <a:ea typeface="黑体" panose="02010609060101010101" charset="-122"/>
              </a:rPr>
              <a:t>.</a:t>
            </a:r>
            <a:r>
              <a:rPr sz="2800">
                <a:latin typeface="黑体" panose="02010609060101010101" charset="-122"/>
                <a:ea typeface="黑体" panose="02010609060101010101" charset="-122"/>
              </a:rPr>
              <a:t>5元的价格销售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sz="2800">
                <a:latin typeface="黑体" panose="02010609060101010101" charset="-122"/>
                <a:ea typeface="黑体" panose="02010609060101010101" charset="-122"/>
              </a:rPr>
              <a:t>可以售出8万本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．</a:t>
            </a:r>
            <a:r>
              <a:rPr sz="2800">
                <a:latin typeface="黑体" panose="02010609060101010101" charset="-122"/>
                <a:ea typeface="黑体" panose="02010609060101010101" charset="-122"/>
              </a:rPr>
              <a:t>据市场调查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sz="2800">
                <a:latin typeface="黑体" panose="02010609060101010101" charset="-122"/>
                <a:ea typeface="黑体" panose="02010609060101010101" charset="-122"/>
              </a:rPr>
              <a:t>杂志的单价每提高0</a:t>
            </a:r>
            <a:r>
              <a:rPr sz="2800" b="1">
                <a:latin typeface="黑体" panose="02010609060101010101" charset="-122"/>
                <a:ea typeface="黑体" panose="02010609060101010101" charset="-122"/>
              </a:rPr>
              <a:t>.</a:t>
            </a:r>
            <a:r>
              <a:rPr sz="2800">
                <a:latin typeface="黑体" panose="02010609060101010101" charset="-122"/>
                <a:ea typeface="黑体" panose="02010609060101010101" charset="-122"/>
              </a:rPr>
              <a:t>1元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sz="2800">
                <a:latin typeface="黑体" panose="02010609060101010101" charset="-122"/>
                <a:ea typeface="黑体" panose="02010609060101010101" charset="-122"/>
              </a:rPr>
              <a:t>销售量就可能减少2000本</a:t>
            </a:r>
            <a:r>
              <a:rPr lang="zh-CN" altLang="en-US" sz="2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．</a:t>
            </a:r>
            <a:r>
              <a:rPr sz="2800">
                <a:latin typeface="黑体" panose="02010609060101010101" charset="-122"/>
                <a:ea typeface="黑体" panose="02010609060101010101" charset="-122"/>
              </a:rPr>
              <a:t>如何定价才能使提价后的销售总收入不低于20万元?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37506E-4370-C902-1F61-9EEDCF328A5A}"/>
              </a:ext>
            </a:extLst>
          </p:cNvPr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新课引入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54B2368-1658-5DF6-0BAB-F33FDE7BDDAA}"/>
                  </a:ext>
                </a:extLst>
              </p:cNvPr>
              <p:cNvSpPr txBox="1"/>
              <p:nvPr/>
            </p:nvSpPr>
            <p:spPr>
              <a:xfrm>
                <a:off x="341915" y="2805649"/>
                <a:ext cx="10989310" cy="3567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</a:rPr>
                  <a:t>设提价后每本杂志的单价为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</a:rPr>
                  <a:t>元，则销售总收入为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8−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−2.5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0.1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×0.2</m:t>
                    </m:r>
                    <m:r>
                      <a:rPr lang="en-US" altLang="zh-CN" sz="2400" b="1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万元</a:t>
                </a:r>
                <a:r>
                  <a:rPr lang="en-US" altLang="zh-CN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.</a:t>
                </a:r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于是，不等关系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</a:rPr>
                  <a:t>“</a:t>
                </a:r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销售总收入不低于</a:t>
                </a:r>
                <a:r>
                  <a:rPr lang="en-US" altLang="zh-CN" sz="2400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20</a:t>
                </a:r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万元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</a:rPr>
                  <a:t>”</a:t>
                </a:r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可以用不等式表示为</a:t>
                </a:r>
              </a:p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                                     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8−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−2.5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宋体" pitchFamily="2" charset="-122"/>
                            <a:cs typeface="Cambria Math" panose="02040503050406030204" charset="0"/>
                          </a:rPr>
                          <m:t>0.1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×0.2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)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</a:rPr>
                      <m:t>20.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</a:rPr>
                  <a:t>     ①</a:t>
                </a:r>
              </a:p>
              <a:p>
                <a:pPr algn="l">
                  <a:lnSpc>
                    <a:spcPct val="14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</a:rPr>
                  <a:t>求出不等式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①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的解集，就能知道满足条件的杂志的定价范围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</a:p>
              <a:p>
                <a:pPr algn="l">
                  <a:lnSpc>
                    <a:spcPct val="14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如何解不等式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①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呢？与解方程要用等式的性质一样，解不等式要用不等式的性质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为此，我们需要先研究不等式的性质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54B2368-1658-5DF6-0BAB-F33FDE7BD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5" y="2805649"/>
                <a:ext cx="10989310" cy="3567002"/>
              </a:xfrm>
              <a:prstGeom prst="rect">
                <a:avLst/>
              </a:prstGeom>
              <a:blipFill>
                <a:blip r:embed="rId5"/>
                <a:stretch>
                  <a:fillRect l="-807" r="-1499" b="-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>
            <p:custDataLst>
              <p:tags r:id="rId2"/>
            </p:custDataLst>
          </p:nvPr>
        </p:nvSpPr>
        <p:spPr>
          <a:xfrm>
            <a:off x="250825" y="807262"/>
            <a:ext cx="11331575" cy="1133195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sz="28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在初中我们已经通过具体实例归纳出了一些不等式的性质．那么，这些性质为什么是正确的？还有其他不等式的性质吗</a:t>
            </a:r>
            <a:r>
              <a:rPr sz="2800" b="1" dirty="0">
                <a:latin typeface="SimSun" panose="02010600030101010101" pitchFamily="2" charset="-122"/>
                <a:ea typeface="SimSun" panose="02010600030101010101" pitchFamily="2" charset="-122"/>
              </a:rPr>
              <a:t>？</a:t>
            </a:r>
          </a:p>
        </p:txBody>
      </p:sp>
      <p:sp>
        <p:nvSpPr>
          <p:cNvPr id="3" name="TextBox 4"/>
          <p:cNvSpPr txBox="1"/>
          <p:nvPr>
            <p:custDataLst>
              <p:tags r:id="rId3"/>
            </p:custDataLst>
          </p:nvPr>
        </p:nvSpPr>
        <p:spPr>
          <a:xfrm>
            <a:off x="250825" y="2004237"/>
            <a:ext cx="11421110" cy="573042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zh-CN" sz="2800" b="1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回答这些问题要用到关于两个实数大小关系的基本事实</a:t>
            </a:r>
            <a:r>
              <a:rPr sz="2800" b="1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．</a:t>
            </a:r>
            <a:endParaRPr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2A8761-E013-390A-3A3B-DE8C68CAE860}"/>
                  </a:ext>
                </a:extLst>
              </p:cNvPr>
              <p:cNvSpPr txBox="1"/>
              <p:nvPr/>
            </p:nvSpPr>
            <p:spPr>
              <a:xfrm>
                <a:off x="250825" y="2641059"/>
                <a:ext cx="11331575" cy="2434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720000" algn="l">
                  <a:lnSpc>
                    <a:spcPct val="140000"/>
                  </a:lnSpc>
                </a:pPr>
                <a:r>
                  <a:rPr lang="zh-CN" altLang="en-US" sz="2800" b="1" dirty="0">
                    <a:solidFill>
                      <a:schemeClr val="dk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由于数轴上的点与实数一一对应，所以可以利用数轴上点的位置关系来规定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实数的大小关系</a:t>
                </a:r>
                <a:r>
                  <a:rPr lang="zh-CN" altLang="en-US" sz="2800" b="1" dirty="0">
                    <a:solidFill>
                      <a:schemeClr val="dk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：如图，设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𝑎</m:t>
                    </m:r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，</m:t>
                    </m:r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sz="2800" b="1" dirty="0">
                    <a:solidFill>
                      <a:schemeClr val="dk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是两个实数，它们在数轴上所对应的点分别是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𝐴</m:t>
                    </m:r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,</m:t>
                    </m:r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𝐵</m:t>
                    </m:r>
                  </m:oMath>
                </a14:m>
                <a:r>
                  <a:rPr lang="en-US" altLang="zh-CN" sz="2800" b="1" dirty="0">
                    <a:solidFill>
                      <a:schemeClr val="dk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.</a:t>
                </a:r>
                <a:r>
                  <a:rPr lang="zh-CN" altLang="en-US" sz="2800" b="1" dirty="0">
                    <a:solidFill>
                      <a:schemeClr val="dk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那么，当点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𝐴</m:t>
                    </m:r>
                  </m:oMath>
                </a14:m>
                <a:r>
                  <a:rPr lang="zh-CN" altLang="en-US" sz="2800" b="1" dirty="0">
                    <a:solidFill>
                      <a:schemeClr val="dk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𝐵</m:t>
                    </m:r>
                  </m:oMath>
                </a14:m>
                <a:r>
                  <a:rPr lang="zh-CN" altLang="en-US" sz="2800" b="1" dirty="0">
                    <a:solidFill>
                      <a:schemeClr val="dk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的左边时，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𝑎</m:t>
                    </m:r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&lt;</m:t>
                    </m:r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sz="2800" b="1" dirty="0">
                    <a:solidFill>
                      <a:schemeClr val="dk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；当点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𝐴</m:t>
                    </m:r>
                  </m:oMath>
                </a14:m>
                <a:r>
                  <a:rPr lang="zh-CN" altLang="en-US" sz="2800" b="1" dirty="0">
                    <a:solidFill>
                      <a:schemeClr val="dk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𝐵</m:t>
                    </m:r>
                  </m:oMath>
                </a14:m>
                <a:r>
                  <a:rPr lang="zh-CN" altLang="en-US" sz="2800" b="1" dirty="0">
                    <a:solidFill>
                      <a:schemeClr val="dk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右边时，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𝑎</m:t>
                    </m:r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&gt;</m:t>
                    </m:r>
                    <m:r>
                      <a:rPr lang="en-US" altLang="zh-CN" sz="2800" b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sym typeface="+mn-ea"/>
                      </a:rPr>
                      <m:t>𝑏</m:t>
                    </m:r>
                  </m:oMath>
                </a14:m>
                <a:r>
                  <a:rPr lang="en-US" altLang="zh-CN" sz="2800" b="1" dirty="0">
                    <a:solidFill>
                      <a:schemeClr val="dk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sym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2A8761-E013-390A-3A3B-DE8C68CAE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" y="2641059"/>
                <a:ext cx="11331575" cy="2434256"/>
              </a:xfrm>
              <a:prstGeom prst="rect">
                <a:avLst/>
              </a:prstGeom>
              <a:blipFill>
                <a:blip r:embed="rId6"/>
                <a:stretch>
                  <a:fillRect l="-1119" r="-783" b="-5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FB355EA5-0FF1-88D4-6E88-87DDDFFF06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3819" t="39840" r="24863" b="54974"/>
          <a:stretch/>
        </p:blipFill>
        <p:spPr>
          <a:xfrm>
            <a:off x="2245995" y="5139095"/>
            <a:ext cx="7700010" cy="10914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523C6C2-722D-5320-2395-DEB30FEEC801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基本事实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基本事实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45205" y="4984750"/>
            <a:ext cx="51015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要比较两个实数的大小，可以转化为比较它们的差与0的大小.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332C33D-666F-1E35-F27E-1D45CAE0F41D}"/>
                  </a:ext>
                </a:extLst>
              </p:cNvPr>
              <p:cNvSpPr txBox="1"/>
              <p:nvPr/>
            </p:nvSpPr>
            <p:spPr>
              <a:xfrm>
                <a:off x="601345" y="838835"/>
                <a:ext cx="10989310" cy="366337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:r>
                  <a:rPr 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关于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实数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，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大小的比较，有下列基本事实：</a:t>
                </a:r>
              </a:p>
              <a:p>
                <a:pPr algn="l">
                  <a:lnSpc>
                    <a:spcPct val="140000"/>
                  </a:lnSpc>
                </a:pPr>
                <a:r>
                  <a:rPr lang="zh-CN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</m:oMath>
                </a14:m>
                <a:r>
                  <a:rPr lang="zh-CN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是正数，那么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&gt;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</m:oMath>
                </a14:m>
                <a:r>
                  <a:rPr lang="zh-CN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；如果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</m:oMath>
                </a14:m>
                <a:r>
                  <a:rPr lang="zh-CN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等于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0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，那么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；如果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是负数，那么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&lt;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反过来也对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</a:p>
              <a:p>
                <a:pPr algn="l">
                  <a:lnSpc>
                    <a:spcPct val="14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这个基本事实可以表示为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:</a:t>
                </a:r>
              </a:p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                                                             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b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⇔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&gt;0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;</a:t>
                </a:r>
              </a:p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                                                             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b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⇔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=0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;</a:t>
                </a:r>
              </a:p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                                                             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b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⇔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/>
                        <a:ea typeface="宋体" pitchFamily="2" charset="-122"/>
                        <a:cs typeface="Cambria Math" panose="02040503050406030204" charset="0"/>
                        <a:sym typeface="+mn-ea"/>
                      </a:rPr>
                      <m:t>&lt;0.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332C33D-666F-1E35-F27E-1D45CAE0F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45" y="838835"/>
                <a:ext cx="10989310" cy="3663375"/>
              </a:xfrm>
              <a:prstGeom prst="rect">
                <a:avLst/>
              </a:prstGeom>
              <a:blipFill>
                <a:blip r:embed="rId2"/>
                <a:stretch>
                  <a:fillRect l="-806" r="-3571" b="-1027"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07947" y="1292056"/>
            <a:ext cx="7013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比较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+2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)(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)(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的大小</a:t>
            </a:r>
            <a:r>
              <a:rPr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．</a:t>
            </a:r>
            <a:endParaRPr lang="zh-CN" altLang="en-US" sz="28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307947" y="1657654"/>
            <a:ext cx="6441440" cy="233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  解析  因为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+2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)-(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algn="l" fontAlgn="auto">
              <a:lnSpc>
                <a:spcPct val="13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         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  =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baseline="300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+5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+6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)-(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baseline="300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+5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+4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</a:t>
            </a:r>
          </a:p>
          <a:p>
            <a:pPr algn="l" fontAlgn="auto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            = 2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&gt; 0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algn="l" fontAlgn="auto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    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所以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+2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+3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&gt;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+1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+4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)</a:t>
            </a:r>
            <a:r>
              <a:rPr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320675" y="4196080"/>
            <a:ext cx="11722100" cy="12109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 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   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这里，我们借助多项式减法运算，得出一个明显大于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0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的数（式）</a:t>
            </a:r>
            <a:r>
              <a:rPr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</a:p>
          <a:p>
            <a:pPr algn="l" fontAlgn="auto">
              <a:lnSpc>
                <a:spcPct val="13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这是解决不等式问题的常用方法</a:t>
            </a:r>
            <a:r>
              <a:rPr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B98DAC-A3DD-1785-8ADB-94B8A79B5CA9}"/>
              </a:ext>
            </a:extLst>
          </p:cNvPr>
          <p:cNvSpPr txBox="1"/>
          <p:nvPr/>
        </p:nvSpPr>
        <p:spPr>
          <a:xfrm>
            <a:off x="0" y="0"/>
            <a:ext cx="54984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例题巩固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E759FBE-424F-08F7-71B4-4DCDFD8CED33}"/>
              </a:ext>
            </a:extLst>
          </p:cNvPr>
          <p:cNvGrpSpPr/>
          <p:nvPr/>
        </p:nvGrpSpPr>
        <p:grpSpPr>
          <a:xfrm>
            <a:off x="438679" y="721978"/>
            <a:ext cx="6751993" cy="466090"/>
            <a:chOff x="3559" y="2307"/>
            <a:chExt cx="20583" cy="73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C0D656-347B-1524-92D3-6271BFCD84B7}"/>
                </a:ext>
              </a:extLst>
            </p:cNvPr>
            <p:cNvSpPr txBox="1"/>
            <p:nvPr/>
          </p:nvSpPr>
          <p:spPr>
            <a:xfrm>
              <a:off x="3559" y="2316"/>
              <a:ext cx="2058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题型二：</a:t>
              </a:r>
              <a:r>
                <a:rPr lang="zh-CN" sz="2400" b="1">
                  <a:latin typeface="宋体" panose="02010600030101010101" pitchFamily="2" charset="-122"/>
                  <a:ea typeface="宋体" panose="02010600030101010101" pitchFamily="2" charset="-122"/>
                </a:rPr>
                <a:t>比较实数</a:t>
              </a:r>
              <a:r>
                <a:rPr lang="en-US" altLang="zh-CN" sz="2400" b="1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式子</a:t>
              </a:r>
              <a:r>
                <a:rPr lang="en-US" altLang="zh-CN" sz="2400" b="1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的大小</a:t>
              </a: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BECE78AB-7CA5-8D4E-5EBD-22AF79FD5C87}"/>
                </a:ext>
              </a:extLst>
            </p:cNvPr>
            <p:cNvSpPr/>
            <p:nvPr/>
          </p:nvSpPr>
          <p:spPr>
            <a:xfrm>
              <a:off x="3559" y="2307"/>
              <a:ext cx="14361" cy="684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Mjc3NTg4MzNhMTY1YTk0M2EwNTRmNTBkMjcwNTBiOTcifQ=="/>
  <p:tag name="KSO_WPP_MARK_KEY" val="b033e577-0897-4d6c-94ee-dd5bf1a288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9"/>
  <p:tag name="KSO_WM_UNIT_TABLE_BEAUTIFY" val="smartTable{f05296cf-e883-427c-bf5e-6d459928a987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0"/>
  <p:tag name="KSO_WM_UNIT_TABLE_BEAUTIFY" val="smartTable{f05296cf-e883-427c-bf5e-6d459928a98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8"/>
  <p:tag name="KSO_WM_UNIT_TABLE_BEAUTIFY" val="smartTable{f05296cf-e883-427c-bf5e-6d459928a987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6"/>
  <p:tag name="KSO_WM_UNIT_TABLE_BEAUTIFY" val="smartTable{f05296cf-e883-427c-bf5e-6d459928a987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4"/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1"/>
  <p:tag name="KSO_WM_UNIT_INDEX" val="1"/>
  <p:tag name="KSO_WM_UNIT_LAYERLEVEL" val="1"/>
  <p:tag name="KSO_WM_UNIT_TYPE" val="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7"/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4"/>
  <p:tag name="KSO_WM_UNIT_INDEX" val="4"/>
  <p:tag name="KSO_WM_UNIT_LAYERLEVEL" val="1"/>
  <p:tag name="KSO_WM_UNIT_TYPE" val="i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0"/>
  <p:tag name="KSO_WM_UNIT_TABLE_BEAUTIFY" val="smartTable{4a9ed28f-befe-45ca-97c0-8f5d01f059f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269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8"/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5"/>
  <p:tag name="KSO_WM_UNIT_INDEX" val="5"/>
  <p:tag name="KSO_WM_UNIT_LAYERLEVEL" val="1"/>
  <p:tag name="KSO_WM_UNIT_TYPE" val="i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9"/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7"/>
  <p:tag name="KSO_WM_UNIT_INDEX" val="7"/>
  <p:tag name="KSO_WM_UNIT_LAYERLEVEL" val="1"/>
  <p:tag name="KSO_WM_UNIT_TYPE" val="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5"/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2"/>
  <p:tag name="KSO_WM_UNIT_INDEX" val="2"/>
  <p:tag name="KSO_WM_UNIT_LAYERLEVEL" val="1"/>
  <p:tag name="KSO_WM_UNIT_TYPE" val="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6"/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3"/>
  <p:tag name="KSO_WM_UNIT_INDEX" val="3"/>
  <p:tag name="KSO_WM_UNIT_LAYERLEVEL" val="1"/>
  <p:tag name="KSO_WM_UNIT_TYPE" val="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269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2691"/>
  <p:tag name="KSO_WM_TEMPLATE_MASTER_THUMB_INDEX" val="12"/>
  <p:tag name="KSO_WM_TEMPLATE_MASTER_TYPE" val="1"/>
  <p:tag name="KSO_WM_TEMPLATE_SUBCATEGORY" val="0"/>
  <p:tag name="KSO_WM_TEMPLATE_THUMBS_INDEX" val="1、4、7、8、9、10、11、12、13、14、1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480,&quot;width&quot;:2244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3"/>
  <p:tag name="KSO_WM_UNIT_TABLE_BEAUTIFY" val="smartTable{f05296cf-e883-427c-bf5e-6d459928a987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heme/theme1.xml><?xml version="1.0" encoding="utf-8"?>
<a:theme xmlns:a="http://schemas.openxmlformats.org/drawingml/2006/main" name="课件模板">
  <a:themeElements>
    <a:clrScheme name="自定义 104">
      <a:dk1>
        <a:srgbClr val="000000"/>
      </a:dk1>
      <a:lt1>
        <a:srgbClr val="FFFFFF"/>
      </a:lt1>
      <a:dk2>
        <a:srgbClr val="E4EBF3"/>
      </a:dk2>
      <a:lt2>
        <a:srgbClr val="FFFFFF"/>
      </a:lt2>
      <a:accent1>
        <a:srgbClr val="5C88BB"/>
      </a:accent1>
      <a:accent2>
        <a:srgbClr val="329AC1"/>
      </a:accent2>
      <a:accent3>
        <a:srgbClr val="33AAB9"/>
      </a:accent3>
      <a:accent4>
        <a:srgbClr val="35B4A1"/>
      </a:accent4>
      <a:accent5>
        <a:srgbClr val="56BA82"/>
      </a:accent5>
      <a:accent6>
        <a:srgbClr val="8DBC63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2692</Words>
  <Application>Microsoft Office PowerPoint</Application>
  <PresentationFormat>宽屏</PresentationFormat>
  <Paragraphs>262</Paragraphs>
  <Slides>33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SimHei</vt:lpstr>
      <vt:lpstr>SimHei</vt:lpstr>
      <vt:lpstr>楷体</vt:lpstr>
      <vt:lpstr>楷体_GB2312</vt:lpstr>
      <vt:lpstr>宋体</vt:lpstr>
      <vt:lpstr>宋体</vt:lpstr>
      <vt:lpstr>微软雅黑</vt:lpstr>
      <vt:lpstr>Arial</vt:lpstr>
      <vt:lpstr>Calibri</vt:lpstr>
      <vt:lpstr>Cambria Math</vt:lpstr>
      <vt:lpstr>Times New Roman</vt:lpstr>
      <vt:lpstr>课件模板</vt:lpstr>
      <vt:lpstr>Equation.KSEE3</vt:lpstr>
      <vt:lpstr>Equation.DSMT4</vt:lpstr>
      <vt:lpstr>Equation.3</vt:lpstr>
      <vt:lpstr>公式</vt:lpstr>
      <vt:lpstr>PowerPoint 演示文稿</vt:lpstr>
      <vt:lpstr>2.1等式性质与不等式 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Company>学科网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1.4.2充要条件</dc:title>
  <dc:creator>rbm.xkw.com</dc:creator>
  <cp:lastModifiedBy>cp c</cp:lastModifiedBy>
  <cp:revision>21</cp:revision>
  <cp:lastPrinted>2023-07-12T20:29:45Z</cp:lastPrinted>
  <dcterms:created xsi:type="dcterms:W3CDTF">2023-07-12T20:29:45Z</dcterms:created>
  <dcterms:modified xsi:type="dcterms:W3CDTF">2023-07-21T02:19:45Z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